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6" r:id="rId2"/>
    <p:sldId id="319" r:id="rId3"/>
    <p:sldId id="320" r:id="rId4"/>
    <p:sldId id="321" r:id="rId5"/>
    <p:sldId id="316" r:id="rId6"/>
    <p:sldId id="317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22" r:id="rId15"/>
    <p:sldId id="344" r:id="rId16"/>
    <p:sldId id="345" r:id="rId17"/>
    <p:sldId id="346" r:id="rId18"/>
    <p:sldId id="348" r:id="rId19"/>
    <p:sldId id="343" r:id="rId20"/>
    <p:sldId id="337" r:id="rId21"/>
    <p:sldId id="338" r:id="rId22"/>
    <p:sldId id="339" r:id="rId23"/>
    <p:sldId id="340" r:id="rId24"/>
    <p:sldId id="341" r:id="rId25"/>
    <p:sldId id="342" r:id="rId26"/>
    <p:sldId id="347" r:id="rId27"/>
    <p:sldId id="353" r:id="rId28"/>
    <p:sldId id="351" r:id="rId29"/>
    <p:sldId id="354" r:id="rId30"/>
    <p:sldId id="371" r:id="rId31"/>
    <p:sldId id="450" r:id="rId32"/>
    <p:sldId id="257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373" r:id="rId45"/>
    <p:sldId id="326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10" r:id="rId75"/>
    <p:sldId id="311" r:id="rId76"/>
    <p:sldId id="312" r:id="rId77"/>
    <p:sldId id="313" r:id="rId78"/>
    <p:sldId id="314" r:id="rId79"/>
    <p:sldId id="315" r:id="rId80"/>
    <p:sldId id="374" r:id="rId81"/>
    <p:sldId id="376" r:id="rId82"/>
    <p:sldId id="377" r:id="rId83"/>
    <p:sldId id="378" r:id="rId84"/>
    <p:sldId id="379" r:id="rId85"/>
    <p:sldId id="380" r:id="rId86"/>
    <p:sldId id="381" r:id="rId87"/>
    <p:sldId id="383" r:id="rId88"/>
    <p:sldId id="384" r:id="rId89"/>
    <p:sldId id="385" r:id="rId90"/>
    <p:sldId id="386" r:id="rId91"/>
    <p:sldId id="387" r:id="rId92"/>
    <p:sldId id="388" r:id="rId93"/>
    <p:sldId id="389" r:id="rId94"/>
    <p:sldId id="435" r:id="rId95"/>
    <p:sldId id="436" r:id="rId96"/>
    <p:sldId id="432" r:id="rId97"/>
    <p:sldId id="433" r:id="rId98"/>
    <p:sldId id="437" r:id="rId99"/>
    <p:sldId id="449" r:id="rId100"/>
    <p:sldId id="396" r:id="rId101"/>
    <p:sldId id="397" r:id="rId102"/>
    <p:sldId id="398" r:id="rId103"/>
    <p:sldId id="399" r:id="rId104"/>
    <p:sldId id="400" r:id="rId105"/>
    <p:sldId id="434" r:id="rId106"/>
    <p:sldId id="439" r:id="rId107"/>
    <p:sldId id="441" r:id="rId108"/>
    <p:sldId id="440" r:id="rId109"/>
    <p:sldId id="438" r:id="rId110"/>
    <p:sldId id="443" r:id="rId111"/>
    <p:sldId id="442" r:id="rId112"/>
    <p:sldId id="445" r:id="rId113"/>
    <p:sldId id="446" r:id="rId114"/>
    <p:sldId id="447" r:id="rId115"/>
    <p:sldId id="448" r:id="rId116"/>
    <p:sldId id="349" r:id="rId117"/>
    <p:sldId id="355" r:id="rId118"/>
    <p:sldId id="356" r:id="rId119"/>
    <p:sldId id="357" r:id="rId120"/>
    <p:sldId id="358" r:id="rId121"/>
    <p:sldId id="363" r:id="rId122"/>
    <p:sldId id="362" r:id="rId123"/>
    <p:sldId id="360" r:id="rId124"/>
    <p:sldId id="361" r:id="rId125"/>
    <p:sldId id="364" r:id="rId126"/>
    <p:sldId id="365" r:id="rId127"/>
    <p:sldId id="366" r:id="rId128"/>
    <p:sldId id="367" r:id="rId129"/>
    <p:sldId id="359" r:id="rId130"/>
    <p:sldId id="368" r:id="rId131"/>
    <p:sldId id="369" r:id="rId132"/>
    <p:sldId id="370" r:id="rId133"/>
    <p:sldId id="372" r:id="rId134"/>
    <p:sldId id="375" r:id="rId135"/>
    <p:sldId id="350" r:id="rId1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-1746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4" Type="http://schemas.openxmlformats.org/officeDocument/2006/relationships/image" Target="../media/image10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14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Relationship Id="rId5" Type="http://schemas.openxmlformats.org/officeDocument/2006/relationships/image" Target="../media/image125.wmf"/><Relationship Id="rId4" Type="http://schemas.openxmlformats.org/officeDocument/2006/relationships/image" Target="../media/image124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Relationship Id="rId4" Type="http://schemas.openxmlformats.org/officeDocument/2006/relationships/image" Target="../media/image160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Relationship Id="rId4" Type="http://schemas.openxmlformats.org/officeDocument/2006/relationships/image" Target="../media/image164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Relationship Id="rId4" Type="http://schemas.openxmlformats.org/officeDocument/2006/relationships/image" Target="../media/image179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03DE0-E41F-4850-A4A5-2C07BDC79643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57222-57BA-48A5-9719-7D4A6310C5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04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37456F-5155-4281-ABFA-D2980F731160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altLang="zh-CN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LSI MOTIVATION: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The goal in LSI is to find and fit a useful model of the relationships 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between terms and documents. We want to use the matrix of observed 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occurrences of terms in documents to estimate parameters of that model. 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With resulting model we can then estimate what the observed occurrences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 really should have been. In this way, for instance, we may be able 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to predict that a given term should have been associated with a document, 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even though, because of variability in word use, no such association was 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observed explicitly.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3A2B7D-E0D3-4E67-A1BD-8334EC62A2BD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Suppose we only observed a subset of X, indexed by , and the missing entries are indexed by 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9543FDE-75CD-4482-9679-9136F07648FC}" type="datetime1">
              <a:rPr lang="zh-CN" altLang="en-US" smtClean="0"/>
              <a:pPr>
                <a:defRPr/>
              </a:pPr>
              <a:t>2014/6/20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56058C-9AE8-4F23-A813-B0B52FAC2B95}" type="slidenum">
              <a:rPr lang="en-US" altLang="zh-CN" smtClean="0"/>
              <a:pPr>
                <a:defRPr/>
              </a:pPr>
              <a:t>90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33E6B-715A-4594-AFA9-EAD7C3C2A09C}" type="slidenum">
              <a:rPr lang="en-US" altLang="zh-CN" smtClean="0"/>
              <a:pPr/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04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57222-57BA-48A5-9719-7D4A6310C52C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57222-57BA-48A5-9719-7D4A6310C52C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90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57222-57BA-48A5-9719-7D4A6310C52C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469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57222-57BA-48A5-9719-7D4A6310C52C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46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105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107.bin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41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4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w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45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112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49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51.w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53.w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w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121.bin"/><Relationship Id="rId10" Type="http://schemas.openxmlformats.org/officeDocument/2006/relationships/image" Target="../media/image160.wmf"/><Relationship Id="rId4" Type="http://schemas.openxmlformats.org/officeDocument/2006/relationships/image" Target="../media/image157.wmf"/><Relationship Id="rId9" Type="http://schemas.openxmlformats.org/officeDocument/2006/relationships/oleObject" Target="../embeddings/oleObject123.bin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125.bin"/><Relationship Id="rId10" Type="http://schemas.openxmlformats.org/officeDocument/2006/relationships/image" Target="../media/image164.wmf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127.bin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65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68.w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71.w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74.w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79.wmf"/><Relationship Id="rId4" Type="http://schemas.openxmlformats.org/officeDocument/2006/relationships/image" Target="../media/image176.wmf"/><Relationship Id="rId9" Type="http://schemas.openxmlformats.org/officeDocument/2006/relationships/oleObject" Target="../embeddings/oleObject142.bin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80.w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w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ranular.com/MDS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.uwaterloo.ca/~aghodsib/courses/s09stat946/readings/tutorial_stat890.pdf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7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3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4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52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5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5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6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6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67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71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87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89.w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91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95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01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02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107.wmf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8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10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14.wmf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93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97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25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2.png"/><Relationship Id="rId12" Type="http://schemas.openxmlformats.org/officeDocument/2006/relationships/oleObject" Target="../embeddings/oleObject103.bin"/><Relationship Id="rId17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8.png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24.wmf"/><Relationship Id="rId5" Type="http://schemas.openxmlformats.org/officeDocument/2006/relationships/image" Target="../media/image121.png"/><Relationship Id="rId15" Type="http://schemas.openxmlformats.org/officeDocument/2006/relationships/image" Target="../media/image127.png"/><Relationship Id="rId10" Type="http://schemas.openxmlformats.org/officeDocument/2006/relationships/oleObject" Target="../embeddings/oleObject102.bin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23.png"/><Relationship Id="rId1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31.emf"/><Relationship Id="rId4" Type="http://schemas.openxmlformats.org/officeDocument/2006/relationships/image" Target="../media/image130.w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9</a:t>
            </a:r>
            <a:r>
              <a:rPr lang="zh-CN" altLang="en-US" dirty="0" smtClean="0"/>
              <a:t>章</a:t>
            </a:r>
            <a:r>
              <a:rPr lang="en-US" altLang="zh-CN" dirty="0" smtClean="0"/>
              <a:t>: Dimension Reduction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Principle component analysis (PCA)</a:t>
            </a:r>
          </a:p>
          <a:p>
            <a:r>
              <a:rPr lang="en-US" altLang="zh-CN" dirty="0" smtClean="0"/>
              <a:t>Singular value decomposition (SVD)</a:t>
            </a:r>
          </a:p>
          <a:p>
            <a:r>
              <a:rPr lang="en-US" altLang="zh-CN" dirty="0" smtClean="0"/>
              <a:t>Regularized SVD</a:t>
            </a:r>
          </a:p>
          <a:p>
            <a:r>
              <a:rPr lang="en-US" altLang="zh-CN" dirty="0" smtClean="0"/>
              <a:t>Nonnegative matrix factorization (NMF)</a:t>
            </a:r>
          </a:p>
          <a:p>
            <a:r>
              <a:rPr lang="en-US" altLang="zh-CN" dirty="0" smtClean="0"/>
              <a:t>Multidimensional scaling (MDS)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Projection to 1D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Let                  be the projection, which is a random variable (1D)                  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547664" y="1772816"/>
          <a:ext cx="124301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2" name="Formula" r:id="rId3" imgW="626400" imgH="182880" progId="Equation.Ribbit">
                  <p:embed/>
                </p:oleObj>
              </mc:Choice>
              <mc:Fallback>
                <p:oleObj name="Formula" r:id="rId3" imgW="626400" imgH="18288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772816"/>
                        <a:ext cx="1243012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187624" y="2996952"/>
          <a:ext cx="6805613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3" name="Formula" r:id="rId5" imgW="3434400" imgH="1131840" progId="Equation.Ribbit">
                  <p:embed/>
                </p:oleObj>
              </mc:Choice>
              <mc:Fallback>
                <p:oleObj name="Formula" r:id="rId5" imgW="3434400" imgH="1131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996952"/>
                        <a:ext cx="6805613" cy="224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History</a:t>
            </a:r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0713" y="1600200"/>
            <a:ext cx="7902575" cy="4525963"/>
          </a:xfrm>
        </p:spPr>
      </p:pic>
    </p:spTree>
    <p:extLst>
      <p:ext uri="{BB962C8B-B14F-4D97-AF65-F5344CB8AC3E}">
        <p14:creationId xmlns:p14="http://schemas.microsoft.com/office/powerpoint/2010/main" val="39371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History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2063" y="1600200"/>
            <a:ext cx="6618287" cy="4525963"/>
          </a:xfrm>
        </p:spPr>
      </p:pic>
    </p:spTree>
    <p:extLst>
      <p:ext uri="{BB962C8B-B14F-4D97-AF65-F5344CB8AC3E}">
        <p14:creationId xmlns:p14="http://schemas.microsoft.com/office/powerpoint/2010/main" val="35541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History</a:t>
            </a:r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962150"/>
            <a:ext cx="8229600" cy="3798888"/>
          </a:xfrm>
        </p:spPr>
      </p:pic>
    </p:spTree>
    <p:extLst>
      <p:ext uri="{BB962C8B-B14F-4D97-AF65-F5344CB8AC3E}">
        <p14:creationId xmlns:p14="http://schemas.microsoft.com/office/powerpoint/2010/main" val="38495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History (Algorithms)</a:t>
            </a:r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589213"/>
            <a:ext cx="8229600" cy="2546350"/>
          </a:xfrm>
        </p:spPr>
      </p:pic>
    </p:spTree>
    <p:extLst>
      <p:ext uri="{BB962C8B-B14F-4D97-AF65-F5344CB8AC3E}">
        <p14:creationId xmlns:p14="http://schemas.microsoft.com/office/powerpoint/2010/main" val="23747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History (Algorithms)</a:t>
            </a:r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76425"/>
            <a:ext cx="8229600" cy="3971925"/>
          </a:xfrm>
        </p:spPr>
      </p:pic>
    </p:spTree>
    <p:extLst>
      <p:ext uri="{BB962C8B-B14F-4D97-AF65-F5344CB8AC3E}">
        <p14:creationId xmlns:p14="http://schemas.microsoft.com/office/powerpoint/2010/main" val="18998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 (I)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Frobenious</a:t>
            </a:r>
            <a:r>
              <a:rPr lang="en-US" altLang="zh-CN" dirty="0" smtClean="0"/>
              <a:t> norm (Euclidean distance)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Iterative update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998813"/>
              </p:ext>
            </p:extLst>
          </p:nvPr>
        </p:nvGraphicFramePr>
        <p:xfrm>
          <a:off x="2354263" y="2351088"/>
          <a:ext cx="42862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12" name="Formula" r:id="rId4" imgW="2162880" imgH="373680" progId="Equation.Ribbit">
                  <p:embed/>
                </p:oleObj>
              </mc:Choice>
              <mc:Fallback>
                <p:oleObj name="Formula" r:id="rId4" imgW="2162880" imgH="373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4263" y="2351088"/>
                        <a:ext cx="4286250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872251"/>
              </p:ext>
            </p:extLst>
          </p:nvPr>
        </p:nvGraphicFramePr>
        <p:xfrm>
          <a:off x="2411760" y="3861048"/>
          <a:ext cx="3541712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13" name="Formula" r:id="rId6" imgW="1785960" imgH="842040" progId="Equation.Ribbit">
                  <p:embed/>
                </p:oleObj>
              </mc:Choice>
              <mc:Fallback>
                <p:oleObj name="Formula" r:id="rId6" imgW="1785960" imgH="842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3861048"/>
                        <a:ext cx="3541712" cy="167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6171" y="5576386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Lee DD </a:t>
            </a:r>
            <a:r>
              <a:rPr lang="en-US" altLang="zh-CN" dirty="0"/>
              <a:t>and </a:t>
            </a:r>
            <a:r>
              <a:rPr lang="en-US" altLang="zh-CN" dirty="0" err="1" smtClean="0"/>
              <a:t>Seung</a:t>
            </a:r>
            <a:r>
              <a:rPr lang="en-US" altLang="zh-CN" dirty="0" smtClean="0"/>
              <a:t> HS </a:t>
            </a:r>
            <a:r>
              <a:rPr lang="en-US" altLang="zh-CN" dirty="0"/>
              <a:t>(2000) Algorithms for non-negative </a:t>
            </a:r>
            <a:r>
              <a:rPr lang="en-US" altLang="zh-CN" dirty="0" smtClean="0"/>
              <a:t>matrix factorization</a:t>
            </a:r>
            <a:r>
              <a:rPr lang="en-US" altLang="zh-CN" dirty="0"/>
              <a:t>. In Proceedings of Neural Information Processing </a:t>
            </a:r>
            <a:r>
              <a:rPr lang="en-US" altLang="zh-CN" dirty="0" smtClean="0"/>
              <a:t>Systems, pp</a:t>
            </a:r>
            <a:r>
              <a:rPr lang="en-US" altLang="zh-CN" dirty="0"/>
              <a:t>. 556–562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Lee DD, </a:t>
            </a:r>
            <a:r>
              <a:rPr lang="en-US" altLang="zh-CN" dirty="0" err="1"/>
              <a:t>Seung</a:t>
            </a:r>
            <a:r>
              <a:rPr lang="en-US" altLang="zh-CN" dirty="0"/>
              <a:t> SH (2001) Algorithms for nonnegative matrix factorization. </a:t>
            </a:r>
            <a:r>
              <a:rPr lang="en-US" altLang="zh-CN" dirty="0" err="1"/>
              <a:t>Adv</a:t>
            </a:r>
            <a:endParaRPr lang="en-US" altLang="zh-CN" dirty="0"/>
          </a:p>
          <a:p>
            <a:r>
              <a:rPr lang="sv-SE" altLang="zh-CN" dirty="0"/>
              <a:t>Neural Inform Process Syst 13: 556–562.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6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 (II)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Objective function (KL divergence)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Iterative update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825265"/>
              </p:ext>
            </p:extLst>
          </p:nvPr>
        </p:nvGraphicFramePr>
        <p:xfrm>
          <a:off x="1187624" y="2492896"/>
          <a:ext cx="6904037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33" name="Formula" r:id="rId4" imgW="3482640" imgH="448560" progId="Equation.Ribbit">
                  <p:embed/>
                </p:oleObj>
              </mc:Choice>
              <mc:Fallback>
                <p:oleObj name="Formula" r:id="rId4" imgW="3482640" imgH="448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7624" y="2492896"/>
                        <a:ext cx="6904037" cy="8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496930"/>
              </p:ext>
            </p:extLst>
          </p:nvPr>
        </p:nvGraphicFramePr>
        <p:xfrm>
          <a:off x="2062163" y="4179888"/>
          <a:ext cx="4240212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34" name="Formula" r:id="rId6" imgW="2138760" imgH="811800" progId="Equation.Ribbit">
                  <p:embed/>
                </p:oleObj>
              </mc:Choice>
              <mc:Fallback>
                <p:oleObj name="Formula" r:id="rId6" imgW="2138760" imgH="81180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4179888"/>
                        <a:ext cx="4240212" cy="160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5576" y="6165304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Lee DD, </a:t>
            </a:r>
            <a:r>
              <a:rPr lang="en-US" altLang="zh-CN" dirty="0" err="1"/>
              <a:t>Seung</a:t>
            </a:r>
            <a:r>
              <a:rPr lang="en-US" altLang="zh-CN" dirty="0"/>
              <a:t> SH (1999) Learning the parts of objects by nonnegative matrix</a:t>
            </a:r>
          </a:p>
          <a:p>
            <a:r>
              <a:rPr lang="en-US" altLang="zh-CN" dirty="0"/>
              <a:t>factorization. Nature 401: 788–791.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5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is </a:t>
            </a:r>
            <a:r>
              <a:rPr lang="en-US" altLang="zh-CN" dirty="0" err="1" smtClean="0"/>
              <a:t>Sparsity</a:t>
            </a:r>
            <a:r>
              <a:rPr lang="en-US" altLang="zh-CN" dirty="0" smtClean="0"/>
              <a:t> Important?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Nature of some data</a:t>
            </a:r>
          </a:p>
          <a:p>
            <a:pPr lvl="1"/>
            <a:r>
              <a:rPr lang="en-US" altLang="zh-CN" dirty="0" smtClean="0"/>
              <a:t>Text mining</a:t>
            </a:r>
          </a:p>
          <a:p>
            <a:pPr lvl="1"/>
            <a:r>
              <a:rPr lang="en-US" altLang="zh-CN" dirty="0" smtClean="0"/>
              <a:t>Disease patterns</a:t>
            </a:r>
          </a:p>
          <a:p>
            <a:r>
              <a:rPr lang="en-US" altLang="zh-CN" dirty="0" smtClean="0"/>
              <a:t>Better interpretation of results</a:t>
            </a:r>
          </a:p>
          <a:p>
            <a:r>
              <a:rPr lang="en-US" altLang="zh-CN" dirty="0" smtClean="0"/>
              <a:t>Better predictions with sparse features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724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Sparse NMF (I)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 a penalty function to the objective to encourage sparseness</a:t>
            </a:r>
          </a:p>
          <a:p>
            <a:endParaRPr lang="en-US" altLang="zh-CN" dirty="0"/>
          </a:p>
          <a:p>
            <a:r>
              <a:rPr lang="en-US" altLang="zh-CN" dirty="0" smtClean="0"/>
              <a:t>L1 norm works well</a:t>
            </a:r>
          </a:p>
          <a:p>
            <a:r>
              <a:rPr lang="en-US" altLang="zh-CN" dirty="0" smtClean="0"/>
              <a:t>Constraint on the scale of H is needed for </a:t>
            </a:r>
            <a:r>
              <a:rPr lang="en-US" altLang="zh-CN" dirty="0" err="1" smtClean="0"/>
              <a:t>identifiability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r>
              <a:rPr lang="en-US" altLang="zh-CN" dirty="0" smtClean="0"/>
              <a:t>Algorithm: Projected </a:t>
            </a:r>
            <a:r>
              <a:rPr lang="en-US" altLang="zh-CN" dirty="0"/>
              <a:t>gradient descent method (</a:t>
            </a:r>
            <a:r>
              <a:rPr lang="en-US" altLang="zh-CN" dirty="0" smtClean="0"/>
              <a:t>SNMF/PGD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6165303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Hoyer,P.O</a:t>
            </a:r>
            <a:r>
              <a:rPr lang="en-US" altLang="zh-CN" dirty="0"/>
              <a:t>. (2004) Non-negative matrix factorization with sparseness </a:t>
            </a:r>
            <a:r>
              <a:rPr lang="en-US" altLang="zh-CN" dirty="0" smtClean="0"/>
              <a:t>constraints. J</a:t>
            </a:r>
            <a:r>
              <a:rPr lang="en-US" altLang="zh-CN" dirty="0"/>
              <a:t>. Machine Learning Res., 5, 1457–1469.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743524"/>
              </p:ext>
            </p:extLst>
          </p:nvPr>
        </p:nvGraphicFramePr>
        <p:xfrm>
          <a:off x="1619672" y="2636912"/>
          <a:ext cx="564673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16" name="Formula" r:id="rId3" imgW="2848680" imgH="373680" progId="Equation.Ribbit">
                  <p:embed/>
                </p:oleObj>
              </mc:Choice>
              <mc:Fallback>
                <p:oleObj name="Formula" r:id="rId3" imgW="2848680" imgH="37368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636912"/>
                        <a:ext cx="564673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8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Sparse NMF (II)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  penalty to both W and H (SNMF/R)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Algorithm: </a:t>
            </a:r>
            <a:r>
              <a:rPr lang="en-US" altLang="zh-CN" dirty="0"/>
              <a:t>alternating non-negativity constrained least </a:t>
            </a:r>
            <a:r>
              <a:rPr lang="en-US" altLang="zh-CN" dirty="0" smtClean="0"/>
              <a:t>square (ANLS)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932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Kim,H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Park.H</a:t>
            </a:r>
            <a:r>
              <a:rPr lang="en-US" altLang="zh-CN" dirty="0" smtClean="0"/>
              <a:t>. </a:t>
            </a:r>
            <a:r>
              <a:rPr lang="en-US" altLang="zh-CN" dirty="0"/>
              <a:t>Sparse non-negative matrix factorizations via </a:t>
            </a:r>
            <a:r>
              <a:rPr lang="en-US" altLang="zh-CN" dirty="0" smtClean="0"/>
              <a:t>alternating non-negativity constrained </a:t>
            </a:r>
            <a:r>
              <a:rPr lang="en-US" altLang="zh-CN" dirty="0"/>
              <a:t>least squares for </a:t>
            </a:r>
            <a:r>
              <a:rPr lang="en-US" altLang="zh-CN" dirty="0" smtClean="0"/>
              <a:t>microarray data analysis. Bioinformatics </a:t>
            </a:r>
            <a:r>
              <a:rPr lang="en-US" altLang="zh-CN" dirty="0"/>
              <a:t>23(12): 1495–1502, 2007.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010005"/>
              </p:ext>
            </p:extLst>
          </p:nvPr>
        </p:nvGraphicFramePr>
        <p:xfrm>
          <a:off x="1373981" y="2636912"/>
          <a:ext cx="6396037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18" name="Formula" r:id="rId3" imgW="3225960" imgH="675720" progId="Equation.Ribbit">
                  <p:embed/>
                </p:oleObj>
              </mc:Choice>
              <mc:Fallback>
                <p:oleObj name="Formula" r:id="rId3" imgW="3225960" imgH="67572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981" y="2636912"/>
                        <a:ext cx="6396037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63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Sample Variance and Covariance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 the </a:t>
            </a:r>
            <a:r>
              <a:rPr lang="en-US" altLang="zh-CN" dirty="0" err="1" smtClean="0"/>
              <a:t>i.i.d</a:t>
            </a:r>
            <a:r>
              <a:rPr lang="en-US" altLang="zh-CN" dirty="0" smtClean="0"/>
              <a:t> samples, X</a:t>
            </a:r>
            <a:r>
              <a:rPr lang="en-US" altLang="zh-CN" baseline="30000" dirty="0" smtClean="0"/>
              <a:t>(1)</a:t>
            </a:r>
            <a:r>
              <a:rPr lang="en-US" altLang="zh-CN" dirty="0" smtClean="0"/>
              <a:t>, X</a:t>
            </a:r>
            <a:r>
              <a:rPr lang="en-US" altLang="zh-CN" baseline="30000" dirty="0" smtClean="0"/>
              <a:t>(2)</a:t>
            </a:r>
            <a:r>
              <a:rPr lang="en-US" altLang="zh-CN" dirty="0" smtClean="0"/>
              <a:t>, ……, X</a:t>
            </a:r>
            <a:r>
              <a:rPr lang="en-US" altLang="zh-CN" baseline="30000" dirty="0" smtClean="0"/>
              <a:t>(n)</a:t>
            </a:r>
            <a:endParaRPr lang="zh-CN" altLang="en-US" baseline="30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411760" y="5157192"/>
          <a:ext cx="15827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6" name="Formula" r:id="rId3" imgW="797760" imgH="210960" progId="Equation.Ribbit">
                  <p:embed/>
                </p:oleObj>
              </mc:Choice>
              <mc:Fallback>
                <p:oleObj name="Formula" r:id="rId3" imgW="797760" imgH="2109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5157192"/>
                        <a:ext cx="1582738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941513" y="2852738"/>
          <a:ext cx="4979987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7" name="Formula" r:id="rId5" imgW="2513520" imgH="936000" progId="Equation.Ribbit">
                  <p:embed/>
                </p:oleObj>
              </mc:Choice>
              <mc:Fallback>
                <p:oleObj name="Formula" r:id="rId5" imgW="2513520" imgH="93600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2852738"/>
                        <a:ext cx="4979987" cy="185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ANLS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Solve the SNMF/R by following ANLS until convergence</a:t>
            </a:r>
          </a:p>
          <a:p>
            <a:endParaRPr lang="zh-CN" altLang="en-US" dirty="0"/>
          </a:p>
        </p:txBody>
      </p:sp>
      <p:pic>
        <p:nvPicPr>
          <p:cNvPr id="398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13405"/>
            <a:ext cx="550040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498663"/>
            <a:ext cx="6313115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684" y="5703639"/>
            <a:ext cx="853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Berry MW, Browne M, </a:t>
            </a:r>
            <a:r>
              <a:rPr lang="en-US" altLang="zh-CN" dirty="0" err="1" smtClean="0"/>
              <a:t>Langville</a:t>
            </a:r>
            <a:r>
              <a:rPr lang="en-US" altLang="zh-CN" dirty="0" smtClean="0"/>
              <a:t> AN, </a:t>
            </a:r>
            <a:r>
              <a:rPr lang="en-US" altLang="zh-CN" dirty="0" err="1" smtClean="0"/>
              <a:t>Pauca</a:t>
            </a:r>
            <a:r>
              <a:rPr lang="en-US" altLang="zh-CN" dirty="0" smtClean="0"/>
              <a:t> VP, </a:t>
            </a:r>
            <a:r>
              <a:rPr lang="en-US" altLang="zh-CN" dirty="0" err="1" smtClean="0"/>
              <a:t>Plemmons</a:t>
            </a:r>
            <a:r>
              <a:rPr lang="en-US" altLang="zh-CN" dirty="0" smtClean="0"/>
              <a:t> AJ.  Algorithm and applications for approximate non-negative matrix factorization. Computational Statistics and  data Analysis 52(1):155-173. 2007.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2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Sparse NMF (II)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sparseness penalty can be added to W (SNMF/L)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Algorithm: </a:t>
            </a:r>
            <a:r>
              <a:rPr lang="en-US" altLang="zh-CN" dirty="0"/>
              <a:t>alternating non-negativity constrained least </a:t>
            </a:r>
            <a:r>
              <a:rPr lang="en-US" altLang="zh-CN" dirty="0" smtClean="0"/>
              <a:t>square (ANLS)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932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Kim,H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Park.H</a:t>
            </a:r>
            <a:r>
              <a:rPr lang="en-US" altLang="zh-CN" dirty="0" smtClean="0"/>
              <a:t>. </a:t>
            </a:r>
            <a:r>
              <a:rPr lang="en-US" altLang="zh-CN" dirty="0"/>
              <a:t>Sparse non-negative matrix factorizations via </a:t>
            </a:r>
            <a:r>
              <a:rPr lang="en-US" altLang="zh-CN" dirty="0" smtClean="0"/>
              <a:t>alternating non-negativity constrained </a:t>
            </a:r>
            <a:r>
              <a:rPr lang="en-US" altLang="zh-CN" dirty="0"/>
              <a:t>least squares for </a:t>
            </a:r>
            <a:r>
              <a:rPr lang="en-US" altLang="zh-CN" dirty="0" smtClean="0"/>
              <a:t>microarray data analysis. Bioinformatics </a:t>
            </a:r>
            <a:r>
              <a:rPr lang="en-US" altLang="zh-CN" dirty="0"/>
              <a:t>23(12): 1495–1502, 2007.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24935"/>
              </p:ext>
            </p:extLst>
          </p:nvPr>
        </p:nvGraphicFramePr>
        <p:xfrm>
          <a:off x="1391443" y="2996952"/>
          <a:ext cx="63611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4" name="Formula" r:id="rId3" imgW="3208320" imgH="653040" progId="Equation.Ribbit">
                  <p:embed/>
                </p:oleObj>
              </mc:Choice>
              <mc:Fallback>
                <p:oleObj name="Formula" r:id="rId3" imgW="3208320" imgH="653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1443" y="2996952"/>
                        <a:ext cx="6361113" cy="129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64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Probabilistic Matrix Factorization (PMF)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83821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For </a:t>
            </a:r>
            <a:r>
              <a:rPr lang="en-US" altLang="zh-CN" dirty="0" err="1" smtClean="0"/>
              <a:t>netflix</a:t>
            </a:r>
            <a:r>
              <a:rPr lang="en-US" altLang="zh-CN" dirty="0" smtClean="0"/>
              <a:t> problem with N users, M movies, </a:t>
            </a:r>
            <a:r>
              <a:rPr lang="en-US" altLang="zh-CN" dirty="0" err="1" smtClean="0"/>
              <a:t>R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 is the rating of user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for movie j.  </a:t>
            </a:r>
          </a:p>
          <a:p>
            <a:r>
              <a:rPr lang="en-US" altLang="zh-CN" dirty="0" smtClean="0"/>
              <a:t>U user-specific latent feature</a:t>
            </a:r>
          </a:p>
          <a:p>
            <a:r>
              <a:rPr lang="en-US" altLang="zh-CN" dirty="0" smtClean="0"/>
              <a:t>V movie-specific latent feature</a:t>
            </a:r>
          </a:p>
          <a:p>
            <a:r>
              <a:rPr lang="en-US" altLang="zh-CN" dirty="0" smtClean="0"/>
              <a:t>Likelihood functions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smtClean="0"/>
              <a:t>where </a:t>
            </a:r>
            <a:r>
              <a:rPr lang="en-US" altLang="zh-CN" dirty="0" err="1" smtClean="0"/>
              <a:t>I</a:t>
            </a:r>
            <a:r>
              <a:rPr lang="en-US" altLang="zh-CN" baseline="-25000" dirty="0" err="1" smtClean="0"/>
              <a:t>ij</a:t>
            </a:r>
            <a:r>
              <a:rPr lang="en-US" altLang="zh-CN" dirty="0" smtClean="0"/>
              <a:t> represent the rating status.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630932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Salakhutdinov</a:t>
            </a:r>
            <a:r>
              <a:rPr lang="en-US" altLang="zh-CN" dirty="0" smtClean="0"/>
              <a:t> R </a:t>
            </a:r>
            <a:r>
              <a:rPr lang="en-US" altLang="zh-CN" dirty="0"/>
              <a:t>and </a:t>
            </a:r>
            <a:r>
              <a:rPr lang="en-US" altLang="zh-CN" dirty="0" err="1" smtClean="0"/>
              <a:t>Mnih</a:t>
            </a:r>
            <a:r>
              <a:rPr lang="en-US" altLang="zh-CN" dirty="0" smtClean="0"/>
              <a:t> A. </a:t>
            </a:r>
            <a:r>
              <a:rPr lang="en-US" altLang="zh-CN" dirty="0"/>
              <a:t>Probabilistic Matrix </a:t>
            </a:r>
            <a:r>
              <a:rPr lang="en-US" altLang="zh-CN" dirty="0" smtClean="0"/>
              <a:t>Factorization. NIPS 07, 2007.</a:t>
            </a:r>
            <a:endParaRPr lang="zh-CN" altLang="en-US" dirty="0"/>
          </a:p>
        </p:txBody>
      </p:sp>
      <p:pic>
        <p:nvPicPr>
          <p:cNvPr id="397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17" y="1723458"/>
            <a:ext cx="252028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048006"/>
              </p:ext>
            </p:extLst>
          </p:nvPr>
        </p:nvGraphicFramePr>
        <p:xfrm>
          <a:off x="926588" y="4536554"/>
          <a:ext cx="54006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56" name="Formula" r:id="rId4" imgW="2724480" imgH="487800" progId="Equation.Ribbit">
                  <p:embed/>
                </p:oleObj>
              </mc:Choice>
              <mc:Fallback>
                <p:oleObj name="Formula" r:id="rId4" imgW="2724480" imgH="487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588" y="4536554"/>
                        <a:ext cx="5400675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984306"/>
              </p:ext>
            </p:extLst>
          </p:nvPr>
        </p:nvGraphicFramePr>
        <p:xfrm>
          <a:off x="6607857" y="4365104"/>
          <a:ext cx="2207840" cy="27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57" name="Formula" r:id="rId6" imgW="1469520" imgH="184320" progId="Equation.Ribbit">
                  <p:embed/>
                </p:oleObj>
              </mc:Choice>
              <mc:Fallback>
                <p:oleObj name="Formula" r:id="rId6" imgW="1469520" imgH="184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07857" y="4365104"/>
                        <a:ext cx="2207840" cy="27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53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PMF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Assume Gaussian prior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Log Posterior </a:t>
            </a: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572674"/>
              </p:ext>
            </p:extLst>
          </p:nvPr>
        </p:nvGraphicFramePr>
        <p:xfrm>
          <a:off x="1763688" y="2348880"/>
          <a:ext cx="6430398" cy="813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8" name="Formula" r:id="rId3" imgW="3665520" imgH="463680" progId="Equation.Ribbit">
                  <p:embed/>
                </p:oleObj>
              </mc:Choice>
              <mc:Fallback>
                <p:oleObj name="Formula" r:id="rId3" imgW="3665520" imgH="463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688" y="2348880"/>
                        <a:ext cx="6430398" cy="813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858239"/>
              </p:ext>
            </p:extLst>
          </p:nvPr>
        </p:nvGraphicFramePr>
        <p:xfrm>
          <a:off x="1979712" y="3917950"/>
          <a:ext cx="6186388" cy="2629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9" name="Formula" r:id="rId5" imgW="3638880" imgH="1550880" progId="Equation.Ribbit">
                  <p:embed/>
                </p:oleObj>
              </mc:Choice>
              <mc:Fallback>
                <p:oleObj name="Formula" r:id="rId5" imgW="3638880" imgH="1550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17950"/>
                        <a:ext cx="6186388" cy="2629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4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PMF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Which is equivalent to minimize,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Where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Algorithm: Gradient descent in U and V.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434742"/>
              </p:ext>
            </p:extLst>
          </p:nvPr>
        </p:nvGraphicFramePr>
        <p:xfrm>
          <a:off x="3203848" y="4365104"/>
          <a:ext cx="24288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40" name="Formula" r:id="rId3" imgW="1225800" imgH="395280" progId="Equation.Ribbit">
                  <p:embed/>
                </p:oleObj>
              </mc:Choice>
              <mc:Fallback>
                <p:oleObj name="Formula" r:id="rId3" imgW="1225800" imgH="395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3848" y="4365104"/>
                        <a:ext cx="2428875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783306"/>
              </p:ext>
            </p:extLst>
          </p:nvPr>
        </p:nvGraphicFramePr>
        <p:xfrm>
          <a:off x="827584" y="2564904"/>
          <a:ext cx="7599883" cy="90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41" name="Formula" r:id="rId5" imgW="4068000" imgH="487800" progId="Equation.Ribbit">
                  <p:embed/>
                </p:oleObj>
              </mc:Choice>
              <mc:Fallback>
                <p:oleObj name="Formula" r:id="rId5" imgW="4068000" imgH="487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584" y="2564904"/>
                        <a:ext cx="7599883" cy="909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Text mining (topic , clustering)</a:t>
            </a:r>
          </a:p>
          <a:p>
            <a:r>
              <a:rPr lang="en-US" altLang="zh-CN" dirty="0" smtClean="0"/>
              <a:t>Computer vision (face recognition)</a:t>
            </a:r>
          </a:p>
          <a:p>
            <a:r>
              <a:rPr lang="en-US" altLang="zh-CN" dirty="0" smtClean="0"/>
              <a:t>Bioinformatics</a:t>
            </a:r>
          </a:p>
          <a:p>
            <a:pPr lvl="1"/>
            <a:r>
              <a:rPr lang="en-US" altLang="zh-CN" dirty="0" smtClean="0"/>
              <a:t>Clustering of gene expression data, subtype discovery</a:t>
            </a:r>
          </a:p>
          <a:p>
            <a:pPr lvl="1"/>
            <a:r>
              <a:rPr lang="en-US" altLang="zh-CN" dirty="0" smtClean="0"/>
              <a:t>Dimension reduction, visualization</a:t>
            </a: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808" y="5949280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Devarajan</a:t>
            </a:r>
            <a:r>
              <a:rPr lang="en-US" altLang="zh-CN" dirty="0"/>
              <a:t>, K. (2008). "Nonnegative Matrix Factorization: An Analytical and Interpretive Tool in Computational Biology". </a:t>
            </a:r>
            <a:r>
              <a:rPr lang="en-US" altLang="zh-CN" dirty="0" err="1"/>
              <a:t>PLoS</a:t>
            </a:r>
            <a:r>
              <a:rPr lang="en-US" altLang="zh-CN" dirty="0"/>
              <a:t> Computational Biology 4 (7).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9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685800" y="1124745"/>
            <a:ext cx="7772400" cy="2475706"/>
          </a:xfrm>
        </p:spPr>
        <p:txBody>
          <a:bodyPr/>
          <a:lstStyle/>
          <a:p>
            <a:r>
              <a:rPr lang="en-US" altLang="zh-CN" dirty="0" smtClean="0"/>
              <a:t>Part </a:t>
            </a:r>
            <a:r>
              <a:rPr lang="en-US" altLang="zh-CN" dirty="0" smtClean="0"/>
              <a:t>IV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Multi-dimensional Scaling</a:t>
            </a:r>
            <a:br>
              <a:rPr lang="en-US" altLang="zh-CN" dirty="0" smtClean="0"/>
            </a:br>
            <a:r>
              <a:rPr lang="en-US" altLang="zh-CN" dirty="0" smtClean="0"/>
              <a:t>(MDS)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部分</a:t>
            </a:r>
            <a:r>
              <a:rPr lang="en-US" altLang="zh-CN" dirty="0" smtClean="0"/>
              <a:t>Slide</a:t>
            </a:r>
            <a:r>
              <a:rPr lang="zh-CN" altLang="en-US" dirty="0" smtClean="0"/>
              <a:t>来自</a:t>
            </a:r>
            <a:endParaRPr lang="en-US" altLang="zh-CN" dirty="0" smtClean="0"/>
          </a:p>
          <a:p>
            <a:r>
              <a:rPr lang="en-US" altLang="zh-CN" dirty="0" smtClean="0"/>
              <a:t>www.cs.haifa.ac.il/~rita/uml_course/lectures/PCA_MDS.pdf‎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Dimension Reduction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Inputs:  high dimensional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Outputs: low dimensional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Constraints:  Nearby points remain nearby, distant points remain distant.</a:t>
            </a: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987824" y="2348880"/>
          <a:ext cx="27495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84" name="Formula" r:id="rId3" imgW="1387080" imgH="182880" progId="Equation.Ribbit">
                  <p:embed/>
                </p:oleObj>
              </mc:Choice>
              <mc:Fallback>
                <p:oleObj name="Formula" r:id="rId3" imgW="1387080" imgH="18288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348880"/>
                        <a:ext cx="274955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843808" y="3573016"/>
          <a:ext cx="36242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85" name="Formula" r:id="rId5" imgW="1828800" imgH="184320" progId="Equation.Ribbit">
                  <p:embed/>
                </p:oleObj>
              </mc:Choice>
              <mc:Fallback>
                <p:oleObj name="Formula" r:id="rId5" imgW="1828800" imgH="18432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573016"/>
                        <a:ext cx="3624262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MDS attempts to preserve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distances.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Attempts to construct a configuration of </a:t>
            </a:r>
            <a:r>
              <a:rPr lang="en-US" altLang="zh-CN" i="1" dirty="0" smtClean="0"/>
              <a:t>n </a:t>
            </a:r>
            <a:r>
              <a:rPr lang="en-US" altLang="zh-CN" dirty="0" smtClean="0"/>
              <a:t>points in Euclidian space by using the information about the</a:t>
            </a:r>
            <a:r>
              <a:rPr lang="en-US" altLang="zh-CN" b="1" dirty="0" smtClean="0"/>
              <a:t> </a:t>
            </a:r>
            <a:r>
              <a:rPr lang="en-US" altLang="zh-CN" sz="3600" b="1" dirty="0" smtClean="0">
                <a:solidFill>
                  <a:srgbClr val="00B050"/>
                </a:solidFill>
              </a:rPr>
              <a:t>distances between the </a:t>
            </a:r>
            <a:r>
              <a:rPr lang="en-US" altLang="zh-CN" sz="3600" b="1" i="1" dirty="0" smtClean="0">
                <a:solidFill>
                  <a:srgbClr val="00B050"/>
                </a:solidFill>
              </a:rPr>
              <a:t>n </a:t>
            </a:r>
            <a:r>
              <a:rPr lang="en-US" altLang="zh-CN" sz="3600" b="1" dirty="0" smtClean="0">
                <a:solidFill>
                  <a:srgbClr val="00B050"/>
                </a:solidFill>
              </a:rPr>
              <a:t>patterns (Not necessary n points in the high dimensional space)</a:t>
            </a:r>
            <a:r>
              <a:rPr lang="en-US" altLang="zh-CN" dirty="0" smtClean="0"/>
              <a:t> 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Example: Distances between US Cities</a:t>
            </a:r>
            <a:endParaRPr lang="zh-CN" altLang="en-US" dirty="0"/>
          </a:p>
        </p:txBody>
      </p:sp>
      <p:pic>
        <p:nvPicPr>
          <p:cNvPr id="358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484784"/>
            <a:ext cx="515134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717032"/>
            <a:ext cx="5141798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Principle Components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first principle component is the projections  that catches the maximum variance, we can obtain a optimization problem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solution is the eigenvector corresponding to the largest </a:t>
            </a:r>
            <a:r>
              <a:rPr lang="en-US" altLang="zh-CN" dirty="0" err="1" smtClean="0"/>
              <a:t>eigenvalue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492500" y="3194050"/>
          <a:ext cx="148272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0" name="Formula" r:id="rId3" imgW="748080" imgH="460080" progId="Equation.Ribbit">
                  <p:embed/>
                </p:oleObj>
              </mc:Choice>
              <mc:Fallback>
                <p:oleObj name="Formula" r:id="rId3" imgW="748080" imgH="46008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194050"/>
                        <a:ext cx="1482725" cy="91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708400" y="5622925"/>
          <a:ext cx="115887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1" name="Formula" r:id="rId5" imgW="584280" imgH="195840" progId="Equation.Ribbit">
                  <p:embed/>
                </p:oleObj>
              </mc:Choice>
              <mc:Fallback>
                <p:oleObj name="Formula" r:id="rId5" imgW="584280" imgH="195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622925"/>
                        <a:ext cx="115887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Classical MDS (I)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Given n points                            , the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dissimilarities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Where </a:t>
            </a:r>
            <a:r>
              <a:rPr lang="en-US" altLang="zh-CN" dirty="0" err="1" smtClean="0"/>
              <a:t>l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 is the length of </a:t>
            </a:r>
            <a:r>
              <a:rPr lang="en-US" altLang="zh-CN" dirty="0" err="1" smtClean="0"/>
              <a:t>ith</a:t>
            </a:r>
            <a:r>
              <a:rPr lang="en-US" altLang="zh-CN" dirty="0" smtClean="0"/>
              <a:t> point. 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131841" y="4347270"/>
          <a:ext cx="3096344" cy="1085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65" name="Formula" r:id="rId3" imgW="1977480" imgH="692280" progId="Equation.Ribbit">
                  <p:embed/>
                </p:oleObj>
              </mc:Choice>
              <mc:Fallback>
                <p:oleObj name="Formula" r:id="rId3" imgW="1977480" imgH="69228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1" y="4347270"/>
                        <a:ext cx="3096344" cy="1085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131840" y="1700808"/>
          <a:ext cx="218757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66" name="Formula" r:id="rId5" imgW="1103760" imgH="158760" progId="Equation.Ribbit">
                  <p:embed/>
                </p:oleObj>
              </mc:Choice>
              <mc:Fallback>
                <p:oleObj name="Formula" r:id="rId5" imgW="1103760" imgH="15876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1700808"/>
                        <a:ext cx="2187575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475656" y="2708920"/>
          <a:ext cx="1656184" cy="1330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67" name="Formula" r:id="rId7" imgW="945000" imgH="758520" progId="Equation.Ribbit">
                  <p:embed/>
                </p:oleObj>
              </mc:Choice>
              <mc:Fallback>
                <p:oleObj name="Formula" r:id="rId7" imgW="945000" imgH="758520" progId="Equation.Ribbit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708920"/>
                        <a:ext cx="1656184" cy="13305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56" name="Object 8"/>
          <p:cNvGraphicFramePr>
            <a:graphicFrameLocks noChangeAspect="1"/>
          </p:cNvGraphicFramePr>
          <p:nvPr/>
        </p:nvGraphicFramePr>
        <p:xfrm>
          <a:off x="3635896" y="2708920"/>
          <a:ext cx="3703646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68" name="Formula" r:id="rId9" imgW="2245680" imgH="785160" progId="Equation.Ribbit">
                  <p:embed/>
                </p:oleObj>
              </mc:Choice>
              <mc:Fallback>
                <p:oleObj name="Formula" r:id="rId9" imgW="2245680" imgH="785160" progId="Equation.Ribbit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708920"/>
                        <a:ext cx="3703646" cy="12961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Classical MDS (II)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Let 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3737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196066"/>
              </p:ext>
            </p:extLst>
          </p:nvPr>
        </p:nvGraphicFramePr>
        <p:xfrm>
          <a:off x="2701925" y="2333625"/>
          <a:ext cx="291623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75" name="Formula" r:id="rId3" imgW="1470960" imgH="426960" progId="Equation.Ribbit">
                  <p:embed/>
                </p:oleObj>
              </mc:Choice>
              <mc:Fallback>
                <p:oleObj name="Formula" r:id="rId3" imgW="1470960" imgH="4269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2333625"/>
                        <a:ext cx="2916238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987824" y="3861048"/>
          <a:ext cx="30114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76" name="Formula" r:id="rId5" imgW="1519200" imgH="181800" progId="Equation.Ribbit">
                  <p:embed/>
                </p:oleObj>
              </mc:Choice>
              <mc:Fallback>
                <p:oleObj name="Formula" r:id="rId5" imgW="1519200" imgH="18180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861048"/>
                        <a:ext cx="3011488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65" name="Object 5"/>
          <p:cNvGraphicFramePr>
            <a:graphicFrameLocks noChangeAspect="1"/>
          </p:cNvGraphicFramePr>
          <p:nvPr/>
        </p:nvGraphicFramePr>
        <p:xfrm>
          <a:off x="1387475" y="4797425"/>
          <a:ext cx="2195513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77" name="Formula" r:id="rId7" imgW="1108800" imgH="758520" progId="Equation.Ribbit">
                  <p:embed/>
                </p:oleObj>
              </mc:Choice>
              <mc:Fallback>
                <p:oleObj name="Formula" r:id="rId7" imgW="1108800" imgH="75852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797425"/>
                        <a:ext cx="2195513" cy="150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66" name="Object 6"/>
          <p:cNvGraphicFramePr>
            <a:graphicFrameLocks noChangeAspect="1"/>
          </p:cNvGraphicFramePr>
          <p:nvPr/>
        </p:nvGraphicFramePr>
        <p:xfrm>
          <a:off x="3760788" y="4751388"/>
          <a:ext cx="4349750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78" name="Formula" r:id="rId9" imgW="2194560" imgH="758520" progId="Equation.Ribbit">
                  <p:embed/>
                </p:oleObj>
              </mc:Choice>
              <mc:Fallback>
                <p:oleObj name="Formula" r:id="rId9" imgW="2194560" imgH="75852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4751388"/>
                        <a:ext cx="4349750" cy="150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Classical MDS (III)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Centralization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Let  </a:t>
            </a:r>
          </a:p>
          <a:p>
            <a:pPr>
              <a:buNone/>
            </a:pPr>
            <a:endParaRPr lang="zh-CN" altLang="en-US" dirty="0" smtClean="0"/>
          </a:p>
          <a:p>
            <a:endParaRPr lang="zh-CN" altLang="en-US" dirty="0"/>
          </a:p>
        </p:txBody>
      </p:sp>
      <p:graphicFrame>
        <p:nvGraphicFramePr>
          <p:cNvPr id="372738" name="Object 2"/>
          <p:cNvGraphicFramePr>
            <a:graphicFrameLocks noChangeAspect="1"/>
          </p:cNvGraphicFramePr>
          <p:nvPr/>
        </p:nvGraphicFramePr>
        <p:xfrm>
          <a:off x="2987824" y="2564904"/>
          <a:ext cx="2979738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97" name="Formula" r:id="rId3" imgW="1502640" imgH="438480" progId="Equation.Ribbit">
                  <p:embed/>
                </p:oleObj>
              </mc:Choice>
              <mc:Fallback>
                <p:oleObj name="Formula" r:id="rId3" imgW="1502640" imgH="43848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564904"/>
                        <a:ext cx="2979738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39" name="Object 3"/>
          <p:cNvGraphicFramePr>
            <a:graphicFrameLocks noChangeAspect="1"/>
          </p:cNvGraphicFramePr>
          <p:nvPr/>
        </p:nvGraphicFramePr>
        <p:xfrm>
          <a:off x="2673350" y="3502025"/>
          <a:ext cx="368458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98" name="Formula" r:id="rId5" imgW="1859400" imgH="331560" progId="Equation.Ribbit">
                  <p:embed/>
                </p:oleObj>
              </mc:Choice>
              <mc:Fallback>
                <p:oleObj name="Formula" r:id="rId5" imgW="1859400" imgH="3315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3502025"/>
                        <a:ext cx="3684588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563888" y="5229200"/>
          <a:ext cx="1981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99" name="Formula" r:id="rId7" imgW="1000800" imgH="519480" progId="Equation.Ribbit">
                  <p:embed/>
                </p:oleObj>
              </mc:Choice>
              <mc:Fallback>
                <p:oleObj name="Formula" r:id="rId7" imgW="1000800" imgH="51948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5229200"/>
                        <a:ext cx="1981200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Classical MDS (IV)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 have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547664" y="4653136"/>
          <a:ext cx="3922713" cy="172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51" name="Formula" r:id="rId3" imgW="1978920" imgH="868680" progId="Equation.Ribbit">
                  <p:embed/>
                </p:oleObj>
              </mc:Choice>
              <mc:Fallback>
                <p:oleObj name="Formula" r:id="rId3" imgW="1978920" imgH="86868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653136"/>
                        <a:ext cx="3922713" cy="1722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54213" y="2636838"/>
          <a:ext cx="4884737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52" name="Formula" r:id="rId5" imgW="2462760" imgH="758520" progId="Equation.Ribbit">
                  <p:embed/>
                </p:oleObj>
              </mc:Choice>
              <mc:Fallback>
                <p:oleObj name="Formula" r:id="rId5" imgW="2462760" imgH="75852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213" y="2636838"/>
                        <a:ext cx="4884737" cy="1503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804248" y="5301208"/>
          <a:ext cx="10937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53" name="Formula" r:id="rId7" imgW="552600" imgH="181800" progId="Equation.Ribbit">
                  <p:embed/>
                </p:oleObj>
              </mc:Choice>
              <mc:Fallback>
                <p:oleObj name="Formula" r:id="rId7" imgW="552600" imgH="18180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5301208"/>
                        <a:ext cx="1093788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Classical MDS (V)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Let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Let</a:t>
            </a: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635896" y="2348880"/>
          <a:ext cx="13684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77" name="Formula" r:id="rId3" imgW="691200" imgH="189360" progId="Equation.Ribbit">
                  <p:embed/>
                </p:oleObj>
              </mc:Choice>
              <mc:Fallback>
                <p:oleObj name="Formula" r:id="rId3" imgW="691200" imgH="1893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348880"/>
                        <a:ext cx="136842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07704" y="3068960"/>
          <a:ext cx="5372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78" name="Formula" r:id="rId5" imgW="2710440" imgH="201960" progId="Equation.Ribbit">
                  <p:embed/>
                </p:oleObj>
              </mc:Choice>
              <mc:Fallback>
                <p:oleObj name="Formula" r:id="rId5" imgW="2710440" imgH="20196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068960"/>
                        <a:ext cx="537210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20" name="Object 8"/>
          <p:cNvGraphicFramePr>
            <a:graphicFrameLocks noChangeAspect="1"/>
          </p:cNvGraphicFramePr>
          <p:nvPr/>
        </p:nvGraphicFramePr>
        <p:xfrm>
          <a:off x="3491880" y="4725144"/>
          <a:ext cx="1868488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79" name="Formula" r:id="rId7" imgW="942480" imgH="330480" progId="Equation.Ribbit">
                  <p:embed/>
                </p:oleObj>
              </mc:Choice>
              <mc:Fallback>
                <p:oleObj name="Formula" r:id="rId7" imgW="942480" imgH="330480" progId="Equation.Ribbit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4725144"/>
                        <a:ext cx="1868488" cy="65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Classical MDS (VI)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6288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Then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Here</a:t>
            </a: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374787" name="Object 3"/>
          <p:cNvGraphicFramePr>
            <a:graphicFrameLocks noChangeAspect="1"/>
          </p:cNvGraphicFramePr>
          <p:nvPr/>
        </p:nvGraphicFramePr>
        <p:xfrm>
          <a:off x="2124075" y="2209800"/>
          <a:ext cx="5367338" cy="244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93" name="Formula" r:id="rId3" imgW="2706480" imgH="1229400" progId="Equation.Ribbit">
                  <p:embed/>
                </p:oleObj>
              </mc:Choice>
              <mc:Fallback>
                <p:oleObj name="Formula" r:id="rId3" imgW="2706480" imgH="122940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09800"/>
                        <a:ext cx="5367338" cy="2443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275856" y="5445224"/>
          <a:ext cx="24860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94" name="Formula" r:id="rId5" imgW="1253520" imgH="194400" progId="Equation.Ribbit">
                  <p:embed/>
                </p:oleObj>
              </mc:Choice>
              <mc:Fallback>
                <p:oleObj name="Formula" r:id="rId5" imgW="1253520" imgH="19440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445224"/>
                        <a:ext cx="24860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Classical MDS (VII)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Finally, we have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Then we can have a SVD of B  (p&lt;n)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where  V is a matrix whose columns are the eigenvectors of </a:t>
            </a:r>
            <a:r>
              <a:rPr lang="en-US" altLang="zh-CN" i="1" dirty="0" smtClean="0"/>
              <a:t>B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443163" y="2206625"/>
          <a:ext cx="33972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23" name="Formula" r:id="rId3" imgW="1713240" imgH="189360" progId="Equation.Ribbit">
                  <p:embed/>
                </p:oleObj>
              </mc:Choice>
              <mc:Fallback>
                <p:oleObj name="Formula" r:id="rId3" imgW="1713240" imgH="1893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3" y="2206625"/>
                        <a:ext cx="339725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195736" y="3284984"/>
            <a:ext cx="4324350" cy="1344662"/>
            <a:chOff x="2195736" y="3573016"/>
            <a:chExt cx="4324350" cy="1344662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/>
          </p:nvGraphicFramePr>
          <p:xfrm>
            <a:off x="3635896" y="3573016"/>
            <a:ext cx="147955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6024" name="Formula" r:id="rId5" imgW="745560" imgH="185760" progId="Equation.Ribbit">
                    <p:embed/>
                  </p:oleObj>
                </mc:Choice>
                <mc:Fallback>
                  <p:oleObj name="Formula" r:id="rId5" imgW="745560" imgH="185760" progId="Equation.Ribbit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5896" y="3573016"/>
                          <a:ext cx="1479550" cy="368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2195736" y="4005064"/>
            <a:ext cx="4324350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6025" name="Formula" r:id="rId7" imgW="2180880" imgH="179280" progId="Equation.Ribbit">
                    <p:embed/>
                  </p:oleObj>
                </mc:Choice>
                <mc:Fallback>
                  <p:oleObj name="Formula" r:id="rId7" imgW="2180880" imgH="179280" progId="Equation.Ribbit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736" y="4005064"/>
                          <a:ext cx="4324350" cy="354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3203848" y="4581128"/>
            <a:ext cx="2617788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6026" name="Formula" r:id="rId9" imgW="1320840" imgH="170280" progId="Equation.Ribbit">
                    <p:embed/>
                  </p:oleObj>
                </mc:Choice>
                <mc:Fallback>
                  <p:oleObj name="Formula" r:id="rId9" imgW="1320840" imgH="170280" progId="Equation.Ribbit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4581128"/>
                          <a:ext cx="2617788" cy="336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Classical MDS (VIII)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With p-</a:t>
            </a:r>
            <a:r>
              <a:rPr lang="en-US" altLang="zh-CN" dirty="0" err="1" smtClean="0"/>
              <a:t>eignvectors</a:t>
            </a:r>
            <a:r>
              <a:rPr lang="en-US" altLang="zh-CN" dirty="0" smtClean="0"/>
              <a:t>, we can reconstruct  B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With k-</a:t>
            </a:r>
            <a:r>
              <a:rPr lang="en-US" altLang="zh-CN" dirty="0" err="1" smtClean="0"/>
              <a:t>eignvectors</a:t>
            </a:r>
            <a:r>
              <a:rPr lang="en-US" altLang="zh-CN" dirty="0" smtClean="0"/>
              <a:t>, we can reduce the dimension to k-dimensional space</a:t>
            </a: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28788" y="5229225"/>
          <a:ext cx="54054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95" name="Formula" r:id="rId3" imgW="2728080" imgH="210960" progId="Equation.Ribbit">
                  <p:embed/>
                </p:oleObj>
              </mc:Choice>
              <mc:Fallback>
                <p:oleObj name="Formula" r:id="rId3" imgW="2728080" imgH="2109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5229225"/>
                        <a:ext cx="5405437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6836" name="Object 4"/>
          <p:cNvGraphicFramePr>
            <a:graphicFrameLocks noChangeAspect="1"/>
          </p:cNvGraphicFramePr>
          <p:nvPr/>
        </p:nvGraphicFramePr>
        <p:xfrm>
          <a:off x="1357313" y="2420938"/>
          <a:ext cx="57848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96" name="Formula" r:id="rId5" imgW="2918520" imgH="222480" progId="Equation.Ribbit">
                  <p:embed/>
                </p:oleObj>
              </mc:Choice>
              <mc:Fallback>
                <p:oleObj name="Formula" r:id="rId5" imgW="2918520" imgH="22248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2420938"/>
                        <a:ext cx="5784850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635896" y="3284984"/>
          <a:ext cx="17589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97" name="Formula" r:id="rId7" imgW="886680" imgH="209880" progId="Equation.Ribbit">
                  <p:embed/>
                </p:oleObj>
              </mc:Choice>
              <mc:Fallback>
                <p:oleObj name="Formula" r:id="rId7" imgW="886680" imgH="20988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284984"/>
                        <a:ext cx="17589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Classical MDS (IX)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Optimality property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377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348880"/>
            <a:ext cx="8184524" cy="202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Relation to PCA</a:t>
            </a:r>
            <a:endParaRPr lang="zh-CN" altLang="en-US" dirty="0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8"/>
            <a:ext cx="785831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Principle Components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Similarly, we can get the second, third principle components with extra orthogonal constraints,</a:t>
            </a:r>
            <a:endParaRPr lang="zh-CN" altLang="en-US" dirty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29145"/>
              </p:ext>
            </p:extLst>
          </p:nvPr>
        </p:nvGraphicFramePr>
        <p:xfrm>
          <a:off x="3208338" y="3390900"/>
          <a:ext cx="1874837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64" name="Formula" r:id="rId3" imgW="945000" imgH="942480" progId="Equation.Ribbit">
                  <p:embed/>
                </p:oleObj>
              </mc:Choice>
              <mc:Fallback>
                <p:oleObj name="Formula" r:id="rId3" imgW="945000" imgH="94248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338" y="3390900"/>
                        <a:ext cx="1874837" cy="186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915816" y="5733256"/>
          <a:ext cx="24257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65" name="Formula" r:id="rId5" imgW="1223280" imgH="170280" progId="Equation.Ribbit">
                  <p:embed/>
                </p:oleObj>
              </mc:Choice>
              <mc:Fallback>
                <p:oleObj name="Formula" r:id="rId5" imgW="1223280" imgH="17028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5733256"/>
                        <a:ext cx="242570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Non-metric MDS</a:t>
            </a:r>
            <a:endParaRPr lang="zh-CN" altLang="en-US" dirty="0"/>
          </a:p>
        </p:txBody>
      </p:sp>
      <p:pic>
        <p:nvPicPr>
          <p:cNvPr id="378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694253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Non-metric MDS</a:t>
            </a:r>
            <a:endParaRPr lang="zh-CN" altLang="en-US" dirty="0"/>
          </a:p>
        </p:txBody>
      </p:sp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060848"/>
            <a:ext cx="701786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Non-metric MDS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Strengths</a:t>
            </a:r>
          </a:p>
          <a:p>
            <a:pPr lvl="1"/>
            <a:r>
              <a:rPr lang="en-US" altLang="zh-CN" dirty="0" smtClean="0"/>
              <a:t> Relaxes distance constraints.</a:t>
            </a:r>
          </a:p>
          <a:p>
            <a:pPr lvl="1"/>
            <a:r>
              <a:rPr lang="en-US" altLang="zh-CN" dirty="0" smtClean="0"/>
              <a:t> Yields nonlinear embeddings.</a:t>
            </a:r>
          </a:p>
          <a:p>
            <a:r>
              <a:rPr lang="en-US" altLang="zh-CN" dirty="0" smtClean="0"/>
              <a:t> Weaknesses</a:t>
            </a:r>
          </a:p>
          <a:p>
            <a:pPr lvl="1"/>
            <a:r>
              <a:rPr lang="en-US" altLang="zh-CN" dirty="0" smtClean="0"/>
              <a:t> Highly nonlinear, iterative optimization with local minima.</a:t>
            </a:r>
          </a:p>
          <a:p>
            <a:pPr lvl="1"/>
            <a:r>
              <a:rPr lang="en-US" altLang="zh-CN" dirty="0" smtClean="0"/>
              <a:t> Unclear how to choose distance</a:t>
            </a:r>
          </a:p>
          <a:p>
            <a:pPr lvl="1"/>
            <a:r>
              <a:rPr lang="en-US" altLang="zh-CN" dirty="0" smtClean="0"/>
              <a:t>transformation.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MDS Implementation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Times New Roman" pitchFamily="18" charset="0"/>
              </a:rPr>
              <a:t>MDS in R</a:t>
            </a:r>
          </a:p>
          <a:p>
            <a:pPr lvl="1"/>
            <a:r>
              <a:rPr lang="en-US" altLang="zh-TW" dirty="0" err="1" smtClean="0">
                <a:latin typeface="Times New Roman" pitchFamily="18" charset="0"/>
              </a:rPr>
              <a:t>isoMDS</a:t>
            </a:r>
            <a:r>
              <a:rPr lang="en-US" altLang="zh-TW" dirty="0" smtClean="0">
                <a:latin typeface="Times New Roman" pitchFamily="18" charset="0"/>
              </a:rPr>
              <a:t>(MASS)</a:t>
            </a:r>
          </a:p>
          <a:p>
            <a:pPr lvl="2"/>
            <a:r>
              <a:rPr lang="en-US" altLang="zh-TW" dirty="0" err="1" smtClean="0">
                <a:latin typeface="Times New Roman" pitchFamily="18" charset="0"/>
              </a:rPr>
              <a:t>Kruskal's</a:t>
            </a:r>
            <a:r>
              <a:rPr lang="en-US" altLang="zh-TW" dirty="0" smtClean="0">
                <a:latin typeface="Times New Roman" pitchFamily="18" charset="0"/>
              </a:rPr>
              <a:t> Non-metric Multidimensional Scaling</a:t>
            </a:r>
          </a:p>
          <a:p>
            <a:pPr lvl="1"/>
            <a:r>
              <a:rPr lang="en-US" altLang="zh-TW" dirty="0" err="1" smtClean="0">
                <a:latin typeface="Times New Roman" pitchFamily="18" charset="0"/>
              </a:rPr>
              <a:t>cmdscale</a:t>
            </a:r>
            <a:r>
              <a:rPr lang="en-US" altLang="zh-TW" dirty="0" smtClean="0">
                <a:latin typeface="Times New Roman" pitchFamily="18" charset="0"/>
              </a:rPr>
              <a:t>(stats)</a:t>
            </a:r>
          </a:p>
          <a:p>
            <a:pPr lvl="2"/>
            <a:r>
              <a:rPr lang="en-US" altLang="zh-TW" dirty="0" smtClean="0">
                <a:latin typeface="Times New Roman" pitchFamily="18" charset="0"/>
              </a:rPr>
              <a:t>Classical (Metric) Multidimensional Scaling</a:t>
            </a:r>
          </a:p>
          <a:p>
            <a:pPr lvl="1"/>
            <a:r>
              <a:rPr lang="en-US" altLang="zh-TW" dirty="0" err="1" smtClean="0">
                <a:latin typeface="Times New Roman" pitchFamily="18" charset="0"/>
              </a:rPr>
              <a:t>sammon</a:t>
            </a:r>
            <a:r>
              <a:rPr lang="en-US" altLang="zh-TW" dirty="0" smtClean="0">
                <a:latin typeface="Times New Roman" pitchFamily="18" charset="0"/>
              </a:rPr>
              <a:t>(MASS)</a:t>
            </a:r>
          </a:p>
          <a:p>
            <a:pPr lvl="2"/>
            <a:r>
              <a:rPr lang="en-US" altLang="zh-TW" dirty="0" err="1" smtClean="0">
                <a:latin typeface="Times New Roman" pitchFamily="18" charset="0"/>
              </a:rPr>
              <a:t>Sammon's</a:t>
            </a:r>
            <a:r>
              <a:rPr lang="en-US" altLang="zh-TW" dirty="0" smtClean="0">
                <a:latin typeface="Times New Roman" pitchFamily="18" charset="0"/>
              </a:rPr>
              <a:t> Non-Linear Mapping</a:t>
            </a:r>
          </a:p>
          <a:p>
            <a:r>
              <a:rPr lang="en-US" altLang="zh-TW" dirty="0" smtClean="0">
                <a:latin typeface="Times New Roman" pitchFamily="18" charset="0"/>
              </a:rPr>
              <a:t>Various software and resources about MDS</a:t>
            </a:r>
            <a:endParaRPr lang="en-US" altLang="zh-CN" dirty="0" smtClean="0"/>
          </a:p>
          <a:p>
            <a:pPr>
              <a:buNone/>
            </a:pPr>
            <a:r>
              <a:rPr lang="en-US" altLang="zh-TW" dirty="0" smtClean="0">
                <a:hlinkClick r:id="rId2"/>
              </a:rPr>
              <a:t>    http://www.granular.com/MDS/</a:t>
            </a:r>
            <a:endParaRPr lang="en-US" altLang="zh-TW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Nonlinear dimension reduction</a:t>
            </a:r>
          </a:p>
          <a:p>
            <a:pPr lvl="1"/>
            <a:r>
              <a:rPr lang="en-US" altLang="zh-CN" dirty="0" smtClean="0"/>
              <a:t>Kernel PCA</a:t>
            </a:r>
          </a:p>
          <a:p>
            <a:pPr lvl="1"/>
            <a:r>
              <a:rPr lang="en-US" altLang="zh-CN" dirty="0" smtClean="0"/>
              <a:t>Locally linear embedding (LLE)</a:t>
            </a:r>
          </a:p>
          <a:p>
            <a:pPr lvl="1"/>
            <a:r>
              <a:rPr lang="en-US" altLang="zh-CN" dirty="0" err="1" smtClean="0"/>
              <a:t>Isomap</a:t>
            </a:r>
            <a:endParaRPr lang="en-US" altLang="zh-CN" dirty="0" smtClean="0"/>
          </a:p>
          <a:p>
            <a:r>
              <a:rPr lang="en-US" altLang="zh-CN" dirty="0" smtClean="0"/>
              <a:t>A good tutorial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Ali </a:t>
            </a:r>
            <a:r>
              <a:rPr lang="en-US" altLang="zh-CN" dirty="0" err="1" smtClean="0"/>
              <a:t>Ghodsi</a:t>
            </a:r>
            <a:r>
              <a:rPr lang="en-US" altLang="zh-CN" dirty="0" smtClean="0"/>
              <a:t>. Dimensionality Reduction, A Short Tutorial. </a:t>
            </a:r>
            <a:r>
              <a:rPr lang="en-US" altLang="zh-CN" sz="2000" dirty="0" smtClean="0">
                <a:hlinkClick r:id="rId2"/>
              </a:rPr>
              <a:t>http://www.math.uwaterloo.ca/~aghodsib/courses/s09stat946/readings/tutorial_stat890.pdf</a:t>
            </a:r>
            <a:endParaRPr lang="en-US" altLang="zh-CN" sz="2000" dirty="0" smtClean="0"/>
          </a:p>
          <a:p>
            <a:r>
              <a:rPr lang="en-US" altLang="zh-CN" dirty="0" smtClean="0"/>
              <a:t>More materials can be found at his webpage </a:t>
            </a:r>
            <a:r>
              <a:rPr lang="en-US" altLang="zh-CN" sz="2000" dirty="0" smtClean="0"/>
              <a:t>http://www.math.uwaterloo.ca/~aghodsib/courses/s09stat946/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薛毅，陈立萍</a:t>
            </a:r>
            <a:r>
              <a:rPr lang="en-US" altLang="zh-CN" dirty="0" smtClean="0"/>
              <a:t>. </a:t>
            </a:r>
            <a:r>
              <a:rPr lang="zh-CN" altLang="en-US" dirty="0" smtClean="0"/>
              <a:t>统计建模与</a:t>
            </a:r>
            <a:r>
              <a:rPr lang="en-US" altLang="zh-CN" dirty="0" smtClean="0"/>
              <a:t>R</a:t>
            </a:r>
            <a:r>
              <a:rPr lang="zh-CN" altLang="en-US" dirty="0" smtClean="0"/>
              <a:t>软件</a:t>
            </a:r>
            <a:r>
              <a:rPr lang="en-US" altLang="zh-CN" dirty="0" smtClean="0"/>
              <a:t>. </a:t>
            </a:r>
            <a:r>
              <a:rPr lang="zh-CN" altLang="en-US" dirty="0" smtClean="0"/>
              <a:t>清华大学出版社</a:t>
            </a:r>
            <a:r>
              <a:rPr lang="en-US" altLang="zh-CN" dirty="0" smtClean="0"/>
              <a:t>, 2007.</a:t>
            </a:r>
          </a:p>
          <a:p>
            <a:r>
              <a:rPr lang="en-US" altLang="zh-CN" dirty="0" smtClean="0"/>
              <a:t>Christopher K.I. Williams. On a Connection between Kernel PCA and Metric Multidimensional Scaling. Machine Learning, 46, 11–19, 2002.</a:t>
            </a:r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Principal Component</a:t>
            </a:r>
          </a:p>
        </p:txBody>
      </p:sp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1907704" y="1628800"/>
            <a:ext cx="5000625" cy="3622675"/>
            <a:chOff x="1905000" y="3011488"/>
            <a:chExt cx="5000625" cy="3622675"/>
          </a:xfrm>
        </p:grpSpPr>
        <p:pic>
          <p:nvPicPr>
            <p:cNvPr id="30725" name="Picture 4" descr="pca_basi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5000" y="3011488"/>
              <a:ext cx="5000625" cy="36226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0726" name="Line 8"/>
            <p:cNvSpPr>
              <a:spLocks noChangeShapeType="1"/>
            </p:cNvSpPr>
            <p:nvPr/>
          </p:nvSpPr>
          <p:spPr bwMode="auto">
            <a:xfrm flipV="1">
              <a:off x="3357554" y="3500438"/>
              <a:ext cx="0" cy="274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27" name="Line 7"/>
            <p:cNvSpPr>
              <a:spLocks noChangeShapeType="1"/>
            </p:cNvSpPr>
            <p:nvPr/>
          </p:nvSpPr>
          <p:spPr bwMode="auto">
            <a:xfrm>
              <a:off x="2786050" y="5715016"/>
              <a:ext cx="396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28" name="Text Box 9"/>
            <p:cNvSpPr txBox="1">
              <a:spLocks noChangeArrowheads="1"/>
            </p:cNvSpPr>
            <p:nvPr/>
          </p:nvSpPr>
          <p:spPr bwMode="auto">
            <a:xfrm>
              <a:off x="4929190" y="6000768"/>
              <a:ext cx="18780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/>
                <a:t>Original Variable A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 rot="16200000">
              <a:off x="1847850" y="4081463"/>
              <a:ext cx="1905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hangingPunct="0">
                <a:defRPr/>
              </a:pPr>
              <a:r>
                <a:rPr lang="en-US" altLang="zh-CN" sz="1600">
                  <a:latin typeface="+mn-lt"/>
                  <a:ea typeface="+mn-ea"/>
                </a:rPr>
                <a:t>Original Variable B</a:t>
              </a:r>
              <a:endParaRPr lang="en-US" altLang="zh-CN" sz="1600" dirty="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 </a:t>
            </a:r>
            <a:r>
              <a:rPr lang="en-US" altLang="zh-CN" dirty="0" err="1" smtClean="0"/>
              <a:t>Diagonalization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 a covariance matrix     , there exist a orthogonal matrix Q, such that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where    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860032" y="1700808"/>
          <a:ext cx="20796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93" name="Formula" r:id="rId3" imgW="104400" imgH="194400" progId="Equation.Ribbit">
                  <p:embed/>
                </p:oleObj>
              </mc:Choice>
              <mc:Fallback>
                <p:oleObj name="Formula" r:id="rId3" imgW="104400" imgH="1944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700808"/>
                        <a:ext cx="207963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95736" y="3140968"/>
          <a:ext cx="4251325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94" name="Formula" r:id="rId5" imgW="2145240" imgH="758520" progId="Equation.Ribbit">
                  <p:embed/>
                </p:oleObj>
              </mc:Choice>
              <mc:Fallback>
                <p:oleObj name="Formula" r:id="rId5" imgW="2145240" imgH="75852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140968"/>
                        <a:ext cx="4251325" cy="150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339752" y="5229200"/>
          <a:ext cx="26225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95" name="Formula" r:id="rId7" imgW="1323360" imgH="170280" progId="Equation.Ribbit">
                  <p:embed/>
                </p:oleObj>
              </mc:Choice>
              <mc:Fallback>
                <p:oleObj name="Formula" r:id="rId7" imgW="1323360" imgH="17028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5229200"/>
                        <a:ext cx="262255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Using Eigenvectors for </a:t>
            </a:r>
            <a:r>
              <a:rPr lang="en-US" altLang="zh-CN" dirty="0" err="1" smtClean="0"/>
              <a:t>Diagonalization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Let                              be a set of orthogonal  unit eigenvectors with </a:t>
            </a:r>
            <a:r>
              <a:rPr lang="en-US" altLang="zh-CN" dirty="0" err="1" smtClean="0"/>
              <a:t>eigenvalue</a:t>
            </a:r>
            <a:r>
              <a:rPr lang="en-US" altLang="zh-CN" dirty="0" smtClean="0"/>
              <a:t>  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619672" y="1772816"/>
          <a:ext cx="2211387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78" name="Formula" r:id="rId3" imgW="1112760" imgH="151200" progId="Equation.Ribbit">
                  <p:embed/>
                </p:oleObj>
              </mc:Choice>
              <mc:Fallback>
                <p:oleObj name="Formula" r:id="rId3" imgW="1112760" imgH="15120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772816"/>
                        <a:ext cx="2211387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588224" y="2276872"/>
          <a:ext cx="2444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79" name="Formula" r:id="rId5" imgW="124560" imgH="157680" progId="Equation.Ribbit">
                  <p:embed/>
                </p:oleObj>
              </mc:Choice>
              <mc:Fallback>
                <p:oleObj name="Formula" r:id="rId5" imgW="124560" imgH="15768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2276872"/>
                        <a:ext cx="244475" cy="311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194675"/>
              </p:ext>
            </p:extLst>
          </p:nvPr>
        </p:nvGraphicFramePr>
        <p:xfrm>
          <a:off x="2544763" y="3048000"/>
          <a:ext cx="304800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80" name="Formula" r:id="rId7" imgW="945000" imgH="942480" progId="Equation.Ribbit">
                  <p:embed/>
                </p:oleObj>
              </mc:Choice>
              <mc:Fallback>
                <p:oleObj name="Formula" r:id="rId7" imgW="945000" imgH="94248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3" y="3048000"/>
                        <a:ext cx="3048000" cy="303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6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549"/>
              </p:ext>
            </p:extLst>
          </p:nvPr>
        </p:nvGraphicFramePr>
        <p:xfrm>
          <a:off x="1187624" y="476672"/>
          <a:ext cx="6120680" cy="6152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95" name="Formula" r:id="rId3" imgW="2536200" imgH="2551680" progId="Equation.Ribbit">
                  <p:embed/>
                </p:oleObj>
              </mc:Choice>
              <mc:Fallback>
                <p:oleObj name="Formula" r:id="rId3" imgW="2536200" imgH="255168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76672"/>
                        <a:ext cx="6120680" cy="61525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Principle Components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 p orthogonal unit eigenvectors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Let                 , </a:t>
            </a:r>
            <a:r>
              <a:rPr lang="en-US" altLang="zh-CN" dirty="0" err="1" smtClean="0"/>
              <a:t>i.e</a:t>
            </a:r>
            <a:r>
              <a:rPr lang="en-US" altLang="zh-CN" dirty="0" smtClean="0"/>
              <a:t>                , where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267744" y="2636912"/>
          <a:ext cx="333692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84" name="Formula" r:id="rId3" imgW="1684080" imgH="194400" progId="Equation.Ribbit">
                  <p:embed/>
                </p:oleObj>
              </mc:Choice>
              <mc:Fallback>
                <p:oleObj name="Formula" r:id="rId3" imgW="1684080" imgH="1944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2636912"/>
                        <a:ext cx="3336925" cy="385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236296" y="1844824"/>
          <a:ext cx="268287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85" name="Formula" r:id="rId5" imgW="134640" imgH="119520" progId="Equation.Ribbit">
                  <p:embed/>
                </p:oleObj>
              </mc:Choice>
              <mc:Fallback>
                <p:oleObj name="Formula" r:id="rId5" imgW="134640" imgH="11952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296" y="1844824"/>
                        <a:ext cx="268287" cy="236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547664" y="3501008"/>
          <a:ext cx="13033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86" name="Formula" r:id="rId7" imgW="656640" imgH="195840" progId="Equation.Ribbit">
                  <p:embed/>
                </p:oleObj>
              </mc:Choice>
              <mc:Fallback>
                <p:oleObj name="Formula" r:id="rId7" imgW="656640" imgH="19584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501008"/>
                        <a:ext cx="1303338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691680" y="4365104"/>
          <a:ext cx="1670050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87" name="Formula" r:id="rId9" imgW="843480" imgH="758520" progId="Equation.Ribbit">
                  <p:embed/>
                </p:oleObj>
              </mc:Choice>
              <mc:Fallback>
                <p:oleObj name="Formula" r:id="rId9" imgW="843480" imgH="75852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365104"/>
                        <a:ext cx="1670050" cy="150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707904" y="3501008"/>
          <a:ext cx="128111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88" name="Formula" r:id="rId11" imgW="646560" imgH="182880" progId="Equation.Ribbit">
                  <p:embed/>
                </p:oleObj>
              </mc:Choice>
              <mc:Fallback>
                <p:oleObj name="Formula" r:id="rId11" imgW="646560" imgH="18288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3501008"/>
                        <a:ext cx="1281112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081463" y="4868863"/>
          <a:ext cx="30194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89" name="Formula" r:id="rId13" imgW="1524240" imgH="177840" progId="Equation.Ribbit">
                  <p:embed/>
                </p:oleObj>
              </mc:Choice>
              <mc:Fallback>
                <p:oleObj name="Formula" r:id="rId13" imgW="1524240" imgH="177840" progId="Equation.Ribbit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463" y="4868863"/>
                        <a:ext cx="301942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补充：实对称矩阵理论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Curse of Dimensionality.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>
                <a:ea typeface="宋体" pitchFamily="2" charset="-122"/>
              </a:rPr>
              <a:t>A major problem is </a:t>
            </a:r>
            <a:r>
              <a:rPr lang="en-US" altLang="zh-CN" sz="2800" i="1" dirty="0">
                <a:ea typeface="宋体" pitchFamily="2" charset="-122"/>
              </a:rPr>
              <a:t>the curse of dimensionality.</a:t>
            </a:r>
          </a:p>
          <a:p>
            <a:r>
              <a:rPr lang="en-US" altLang="zh-CN" sz="2800" dirty="0">
                <a:ea typeface="宋体" pitchFamily="2" charset="-122"/>
              </a:rPr>
              <a:t>If the data x lies in high dimensional space, then an enormous amount of data is required to learn distributions or decision rules.</a:t>
            </a:r>
          </a:p>
          <a:p>
            <a:r>
              <a:rPr lang="en-US" altLang="zh-CN" sz="2800" dirty="0">
                <a:ea typeface="宋体" pitchFamily="2" charset="-122"/>
              </a:rPr>
              <a:t>Example: 50 dimensions. Each dimension has 20 levels. This gives a total of             cells. But the no. of data samples will be far less. There will not be enough data samples to learn.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932040" y="4005064"/>
          <a:ext cx="5127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7" name="Formula" r:id="rId3" imgW="259200" imgH="184320" progId="Equation.Ribbit">
                  <p:embed/>
                </p:oleObj>
              </mc:Choice>
              <mc:Fallback>
                <p:oleObj name="Formula" r:id="rId3" imgW="259200" imgH="1843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005064"/>
                        <a:ext cx="512762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正交矩阵</a:t>
            </a:r>
          </a:p>
        </p:txBody>
      </p:sp>
      <p:sp>
        <p:nvSpPr>
          <p:cNvPr id="1029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如果我们考察两组标准正交基之间的过渡矩阵</a:t>
            </a:r>
            <a:r>
              <a:rPr lang="en-US" altLang="zh-CN" dirty="0" smtClean="0"/>
              <a:t>Q</a:t>
            </a:r>
            <a:r>
              <a:rPr lang="zh-CN" altLang="en-US" dirty="0" smtClean="0"/>
              <a:t>，由于在标准正交基的内积的度量矩阵是单位阵，那么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我们称满足 </a:t>
            </a:r>
            <a:r>
              <a:rPr lang="en-US" altLang="zh-CN" dirty="0" smtClean="0"/>
              <a:t>Q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Q=E</a:t>
            </a:r>
            <a:r>
              <a:rPr lang="zh-CN" altLang="en-US" dirty="0" smtClean="0"/>
              <a:t>的矩阵</a:t>
            </a:r>
            <a:r>
              <a:rPr lang="en-US" altLang="zh-CN" dirty="0" smtClean="0"/>
              <a:t>Q</a:t>
            </a:r>
            <a:r>
              <a:rPr lang="zh-CN" altLang="en-US" dirty="0" smtClean="0"/>
              <a:t>为正交矩阵；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几何意义：平面上绕坐标原点旋转角度 </a:t>
            </a:r>
            <a:r>
              <a:rPr lang="en-US" altLang="zh-CN" dirty="0" smtClean="0">
                <a:latin typeface="Symbol" pitchFamily="18" charset="2"/>
              </a:rPr>
              <a:t>q</a:t>
            </a:r>
            <a:r>
              <a:rPr lang="zh-CN" altLang="en-US" dirty="0" smtClean="0"/>
              <a:t>是的变换矩阵是正交矩阵，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233738" y="3171825"/>
          <a:ext cx="25273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6" name="Formula" r:id="rId3" imgW="1275120" imgH="182880" progId="Equation.Ribbit">
                  <p:embed/>
                </p:oleObj>
              </mc:Choice>
              <mc:Fallback>
                <p:oleObj name="Formula" r:id="rId3" imgW="1275120" imgH="18288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3171825"/>
                        <a:ext cx="25273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622550" y="5429250"/>
          <a:ext cx="3124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37" name="Formula" r:id="rId5" imgW="1576080" imgH="384840" progId="Equation.Ribbit">
                  <p:embed/>
                </p:oleObj>
              </mc:Choice>
              <mc:Fallback>
                <p:oleObj name="Formula" r:id="rId5" imgW="1576080" imgH="38484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5429250"/>
                        <a:ext cx="31242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实对称矩阵标准化</a:t>
            </a:r>
          </a:p>
        </p:txBody>
      </p:sp>
      <p:sp>
        <p:nvSpPr>
          <p:cNvPr id="2052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定理：对应任何一个</a:t>
            </a:r>
            <a:r>
              <a:rPr lang="en-US" altLang="zh-CN" dirty="0" smtClean="0"/>
              <a:t>n</a:t>
            </a:r>
            <a:r>
              <a:rPr lang="zh-CN" altLang="en-US" dirty="0" smtClean="0"/>
              <a:t>阶实对称矩阵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，存在一个</a:t>
            </a:r>
            <a:r>
              <a:rPr lang="en-US" altLang="zh-CN" dirty="0" smtClean="0"/>
              <a:t>n</a:t>
            </a:r>
            <a:r>
              <a:rPr lang="zh-CN" altLang="en-US" dirty="0" smtClean="0"/>
              <a:t>阶的正交矩阵 </a:t>
            </a:r>
            <a:r>
              <a:rPr lang="en-US" altLang="zh-CN" dirty="0" smtClean="0"/>
              <a:t>Q</a:t>
            </a:r>
            <a:r>
              <a:rPr lang="zh-CN" altLang="en-US" dirty="0" smtClean="0"/>
              <a:t> 使得</a:t>
            </a:r>
            <a:r>
              <a:rPr lang="en-US" altLang="zh-CN" dirty="0" smtClean="0"/>
              <a:t>A</a:t>
            </a:r>
            <a:r>
              <a:rPr lang="zh-CN" altLang="en-US" dirty="0" smtClean="0"/>
              <a:t>对角化，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414463" y="3284538"/>
          <a:ext cx="5632450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07" name="Formula" r:id="rId3" imgW="2841120" imgH="758520" progId="Equation.Ribbit">
                  <p:embed/>
                </p:oleObj>
              </mc:Choice>
              <mc:Fallback>
                <p:oleObj name="Formula" r:id="rId3" imgW="2841120" imgH="75852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3284538"/>
                        <a:ext cx="5632450" cy="150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定理证明思路</a:t>
            </a:r>
          </a:p>
        </p:txBody>
      </p:sp>
      <p:sp>
        <p:nvSpPr>
          <p:cNvPr id="307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引理</a:t>
            </a:r>
            <a:r>
              <a:rPr lang="en-US" altLang="zh-CN" smtClean="0"/>
              <a:t>1</a:t>
            </a:r>
            <a:r>
              <a:rPr lang="zh-CN" altLang="en-US" smtClean="0"/>
              <a:t>：实对称矩阵的特征值必是实数。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引理</a:t>
            </a:r>
            <a:r>
              <a:rPr lang="en-US" altLang="zh-CN" smtClean="0"/>
              <a:t>2</a:t>
            </a:r>
            <a:r>
              <a:rPr lang="zh-CN" altLang="en-US" smtClean="0"/>
              <a:t>：不同特征值所对应的特征向量必正交。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引理</a:t>
            </a:r>
            <a:r>
              <a:rPr lang="en-US" altLang="zh-CN" smtClean="0"/>
              <a:t>3</a:t>
            </a:r>
            <a:r>
              <a:rPr lang="zh-CN" altLang="en-US" smtClean="0"/>
              <a:t>：设</a:t>
            </a:r>
            <a:r>
              <a:rPr lang="en-US" altLang="zh-CN" smtClean="0">
                <a:latin typeface="Symbol" pitchFamily="18" charset="2"/>
              </a:rPr>
              <a:t>l</a:t>
            </a:r>
            <a:r>
              <a:rPr lang="zh-CN" altLang="en-US" smtClean="0"/>
              <a:t>是一个特征值，</a:t>
            </a:r>
            <a:r>
              <a:rPr lang="en-US" altLang="zh-CN" smtClean="0">
                <a:latin typeface="Symbol" pitchFamily="18" charset="2"/>
              </a:rPr>
              <a:t>e</a:t>
            </a:r>
            <a:r>
              <a:rPr lang="zh-CN" altLang="en-US" smtClean="0"/>
              <a:t>是对于的特征向量，令                             ，则</a:t>
            </a:r>
            <a:r>
              <a:rPr lang="en-US" altLang="zh-CN" smtClean="0"/>
              <a:t>M</a:t>
            </a:r>
            <a:r>
              <a:rPr lang="zh-CN" altLang="en-US" smtClean="0"/>
              <a:t>是</a:t>
            </a:r>
            <a:r>
              <a:rPr lang="en-US" altLang="zh-CN" smtClean="0"/>
              <a:t>A</a:t>
            </a:r>
            <a:r>
              <a:rPr lang="zh-CN" altLang="en-US" smtClean="0"/>
              <a:t>的不变子空间且维数为</a:t>
            </a:r>
            <a:r>
              <a:rPr lang="en-US" altLang="zh-CN" smtClean="0"/>
              <a:t>n-1.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证明方法：对维数进行数学归纳法。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571750" y="3857625"/>
          <a:ext cx="3095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31" name="Formula" r:id="rId3" imgW="1562400" imgH="179280" progId="Equation.Ribbit">
                  <p:embed/>
                </p:oleObj>
              </mc:Choice>
              <mc:Fallback>
                <p:oleObj name="Formula" r:id="rId3" imgW="1562400" imgH="17928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3857625"/>
                        <a:ext cx="3095625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实对称矩阵对角化方法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求解方程                         </a:t>
            </a:r>
            <a:r>
              <a:rPr lang="en-US" altLang="zh-CN" smtClean="0"/>
              <a:t>, </a:t>
            </a:r>
            <a:r>
              <a:rPr lang="zh-CN" altLang="en-US" smtClean="0"/>
              <a:t>解出全部特征值；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对每个特征值 </a:t>
            </a:r>
            <a:r>
              <a:rPr lang="en-US" altLang="zh-CN" smtClean="0">
                <a:latin typeface="Symbol" pitchFamily="18" charset="2"/>
              </a:rPr>
              <a:t>l</a:t>
            </a:r>
            <a:r>
              <a:rPr lang="en-US" altLang="zh-CN" baseline="-25000" smtClean="0"/>
              <a:t>i</a:t>
            </a:r>
            <a:r>
              <a:rPr lang="zh-CN" altLang="en-US" smtClean="0"/>
              <a:t> </a:t>
            </a:r>
            <a:r>
              <a:rPr lang="en-US" altLang="zh-CN" smtClean="0"/>
              <a:t>, </a:t>
            </a:r>
            <a:r>
              <a:rPr lang="zh-CN" altLang="en-US" smtClean="0"/>
              <a:t>求出该特征值对应的特征子空间的一种基，即求出下面方程的基础解系</a:t>
            </a:r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对此组基进行</a:t>
            </a:r>
            <a:r>
              <a:rPr lang="en-US" altLang="zh-CN" smtClean="0"/>
              <a:t>Schmidt</a:t>
            </a:r>
            <a:r>
              <a:rPr lang="zh-CN" altLang="en-US" smtClean="0"/>
              <a:t>正交化；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将所有特征值对应的正交化基以列向量排在一起就得到了正交矩阵。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643188" y="1714500"/>
          <a:ext cx="21113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8" name="Formula" r:id="rId3" imgW="1065600" imgH="179280" progId="Equation.Ribbit">
                  <p:embed/>
                </p:oleObj>
              </mc:Choice>
              <mc:Fallback>
                <p:oleObj name="Formula" r:id="rId3" imgW="1065600" imgH="17928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8" y="1714500"/>
                        <a:ext cx="2111375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059113" y="3716338"/>
          <a:ext cx="2101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9" name="Formula" r:id="rId5" imgW="1060560" imgH="179280" progId="Equation.Ribbit">
                  <p:embed/>
                </p:oleObj>
              </mc:Choice>
              <mc:Fallback>
                <p:oleObj name="Formula" r:id="rId5" imgW="1060560" imgH="17928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716338"/>
                        <a:ext cx="210185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对称化例子</a:t>
            </a:r>
          </a:p>
        </p:txBody>
      </p:sp>
      <p:sp>
        <p:nvSpPr>
          <p:cNvPr id="5126" name="内容占位符 5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>
              <a:latin typeface="Symbol" pitchFamily="18" charset="2"/>
            </a:endParaRPr>
          </a:p>
          <a:p>
            <a:pPr eaLnBrk="1" hangingPunct="1"/>
            <a:r>
              <a:rPr lang="en-US" altLang="zh-CN" dirty="0" smtClean="0">
                <a:latin typeface="Symbol" pitchFamily="18" charset="2"/>
              </a:rPr>
              <a:t>l</a:t>
            </a:r>
            <a:r>
              <a:rPr lang="en-US" altLang="zh-CN" dirty="0" smtClean="0"/>
              <a:t>=10</a:t>
            </a:r>
            <a:r>
              <a:rPr lang="zh-CN" altLang="en-US" dirty="0" smtClean="0"/>
              <a:t>时，特征向量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=(1,2,-2)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.</a:t>
            </a:r>
          </a:p>
          <a:p>
            <a:pPr eaLnBrk="1" hangingPunct="1"/>
            <a:r>
              <a:rPr lang="en-US" altLang="zh-CN" dirty="0" smtClean="0">
                <a:latin typeface="Symbol" pitchFamily="18" charset="2"/>
              </a:rPr>
              <a:t>l</a:t>
            </a:r>
            <a:r>
              <a:rPr lang="en-US" altLang="zh-CN" dirty="0" smtClean="0"/>
              <a:t>=1</a:t>
            </a:r>
            <a:r>
              <a:rPr lang="zh-CN" altLang="en-US" dirty="0" smtClean="0"/>
              <a:t>时，特征向量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=(0,1,1)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=(2, 0, 1)</a:t>
            </a:r>
            <a:r>
              <a:rPr lang="en-US" altLang="zh-CN" baseline="30000" dirty="0" smtClean="0"/>
              <a:t>T</a:t>
            </a:r>
          </a:p>
          <a:p>
            <a:pPr eaLnBrk="1" hangingPunct="1"/>
            <a:r>
              <a:rPr lang="zh-CN" altLang="en-US" dirty="0" smtClean="0"/>
              <a:t>对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3 </a:t>
            </a:r>
            <a:r>
              <a:rPr lang="en-US" altLang="zh-CN" dirty="0" smtClean="0"/>
              <a:t>Schmidt</a:t>
            </a:r>
            <a:r>
              <a:rPr lang="zh-CN" altLang="en-US" dirty="0" smtClean="0"/>
              <a:t>正交化</a:t>
            </a:r>
            <a:endParaRPr lang="en-US" altLang="zh-CN" dirty="0" smtClean="0"/>
          </a:p>
          <a:p>
            <a:pPr eaLnBrk="1" hangingPunct="1">
              <a:buFont typeface="Arial" charset="0"/>
              <a:buNone/>
            </a:pPr>
            <a:endParaRPr lang="en-US" altLang="zh-CN" dirty="0" smtClean="0"/>
          </a:p>
          <a:p>
            <a:pPr eaLnBrk="1" hangingPunct="1">
              <a:buFont typeface="Arial" charset="0"/>
              <a:buNone/>
            </a:pPr>
            <a:endParaRPr lang="en-US" altLang="zh-CN" baseline="30000" dirty="0" smtClean="0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786063" y="1714500"/>
          <a:ext cx="29670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85" name="Formula" r:id="rId3" imgW="1497600" imgH="564120" progId="Equation.Ribbit">
                  <p:embed/>
                </p:oleObj>
              </mc:Choice>
              <mc:Fallback>
                <p:oleObj name="Formula" r:id="rId3" imgW="1497600" imgH="56412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1714500"/>
                        <a:ext cx="2967037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2214563" y="2928938"/>
          <a:ext cx="46196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86" name="Formula" r:id="rId5" imgW="2330640" imgH="193320" progId="Equation.Ribbit">
                  <p:embed/>
                </p:oleObj>
              </mc:Choice>
              <mc:Fallback>
                <p:oleObj name="Formula" r:id="rId5" imgW="2330640" imgH="193320" progId="Equation.Ribbi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2928938"/>
                        <a:ext cx="46196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6"/>
          <p:cNvGraphicFramePr>
            <a:graphicFrameLocks noChangeAspect="1"/>
          </p:cNvGraphicFramePr>
          <p:nvPr/>
        </p:nvGraphicFramePr>
        <p:xfrm>
          <a:off x="1771650" y="5357813"/>
          <a:ext cx="44291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87" name="Formula" r:id="rId7" imgW="2235240" imgH="383760" progId="Equation.Ribbit">
                  <p:embed/>
                </p:oleObj>
              </mc:Choice>
              <mc:Fallback>
                <p:oleObj name="Formula" r:id="rId7" imgW="2235240" imgH="38376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5357813"/>
                        <a:ext cx="44291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对称化例子</a:t>
            </a:r>
          </a:p>
        </p:txBody>
      </p:sp>
      <p:sp>
        <p:nvSpPr>
          <p:cNvPr id="6149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标准化得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608263" y="2497138"/>
          <a:ext cx="32607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56" name="Formula" r:id="rId3" imgW="1647360" imgH="663120" progId="Equation.Ribbit">
                  <p:embed/>
                </p:oleObj>
              </mc:Choice>
              <mc:Fallback>
                <p:oleObj name="Formula" r:id="rId3" imgW="1647360" imgH="66312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2497138"/>
                        <a:ext cx="3260725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771525" y="4486275"/>
          <a:ext cx="801846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57" name="Formula" r:id="rId5" imgW="4048920" imgH="692280" progId="Equation.Ribbit">
                  <p:embed/>
                </p:oleObj>
              </mc:Choice>
              <mc:Fallback>
                <p:oleObj name="Formula" r:id="rId5" imgW="4048920" imgH="69228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4486275"/>
                        <a:ext cx="8018463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Property of Principle Components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99592" y="1916832"/>
          <a:ext cx="7273916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96" name="Formula" r:id="rId3" imgW="3087720" imgH="885240" progId="Equation.Ribbit">
                  <p:embed/>
                </p:oleObj>
              </mc:Choice>
              <mc:Fallback>
                <p:oleObj name="Formula" r:id="rId3" imgW="3087720" imgH="88524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916832"/>
                        <a:ext cx="7273916" cy="20882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131840" y="4869160"/>
          <a:ext cx="1941512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97" name="Formula" r:id="rId5" imgW="979200" imgH="444600" progId="Equation.Ribbit">
                  <p:embed/>
                </p:oleObj>
              </mc:Choice>
              <mc:Fallback>
                <p:oleObj name="Formula" r:id="rId5" imgW="979200" imgH="44460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4869160"/>
                        <a:ext cx="1941512" cy="881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Dimension Reduction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Using first k components to reduce the dimension,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238375" y="3367088"/>
          <a:ext cx="3429000" cy="20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71" name="Formula" r:id="rId3" imgW="1728720" imgH="1021320" progId="Equation.Ribbit">
                  <p:embed/>
                </p:oleObj>
              </mc:Choice>
              <mc:Fallback>
                <p:oleObj name="Formula" r:id="rId3" imgW="1728720" imgH="10213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3367088"/>
                        <a:ext cx="3429000" cy="202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How Many Components to Be Selected?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Contribution rate (</a:t>
            </a:r>
            <a:r>
              <a:rPr lang="zh-CN" altLang="en-US" dirty="0" smtClean="0"/>
              <a:t>贡献率</a:t>
            </a:r>
            <a:r>
              <a:rPr lang="en-US" altLang="zh-CN" dirty="0" smtClean="0"/>
              <a:t>), which measure the ability that Z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,…,</a:t>
            </a:r>
            <a:r>
              <a:rPr lang="en-US" altLang="zh-CN" dirty="0" err="1" smtClean="0"/>
              <a:t>Z</a:t>
            </a:r>
            <a:r>
              <a:rPr lang="en-US" altLang="zh-CN" baseline="-25000" dirty="0" err="1" smtClean="0"/>
              <a:t>k</a:t>
            </a:r>
            <a:r>
              <a:rPr lang="en-US" altLang="zh-CN" dirty="0" smtClean="0"/>
              <a:t> can explain X.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Generally one can select k components such that </a:t>
            </a: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635896" y="3140968"/>
          <a:ext cx="158273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56" name="Formula" r:id="rId3" imgW="797760" imgH="425520" progId="Equation.Ribbit">
                  <p:embed/>
                </p:oleObj>
              </mc:Choice>
              <mc:Fallback>
                <p:oleObj name="Formula" r:id="rId3" imgW="797760" imgH="4255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140968"/>
                        <a:ext cx="1582738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692525" y="5373688"/>
          <a:ext cx="17891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57" name="Formula" r:id="rId5" imgW="901800" imgH="167760" progId="Equation.Ribbit">
                  <p:embed/>
                </p:oleObj>
              </mc:Choice>
              <mc:Fallback>
                <p:oleObj name="Formula" r:id="rId5" imgW="901800" imgH="1677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525" y="5373688"/>
                        <a:ext cx="1789113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Property of Principle Components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635896" y="2420888"/>
          <a:ext cx="113347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4" name="Formula" r:id="rId3" imgW="571680" imgH="158760" progId="Equation.Ribbit">
                  <p:embed/>
                </p:oleObj>
              </mc:Choice>
              <mc:Fallback>
                <p:oleObj name="Formula" r:id="rId3" imgW="571680" imgH="1587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420888"/>
                        <a:ext cx="1133475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411760" y="3068960"/>
          <a:ext cx="42037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5" name="Formula" r:id="rId5" imgW="2121120" imgH="170280" progId="Equation.Ribbit">
                  <p:embed/>
                </p:oleObj>
              </mc:Choice>
              <mc:Fallback>
                <p:oleObj name="Formula" r:id="rId5" imgW="2121120" imgH="17028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068960"/>
                        <a:ext cx="420370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195736" y="3717032"/>
          <a:ext cx="46640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6" name="Formula" r:id="rId7" imgW="2352240" imgH="179280" progId="Equation.Ribbit">
                  <p:embed/>
                </p:oleObj>
              </mc:Choice>
              <mc:Fallback>
                <p:oleObj name="Formula" r:id="rId7" imgW="2352240" imgH="17928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717032"/>
                        <a:ext cx="4664075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5" name="Object 5"/>
          <p:cNvGraphicFramePr>
            <a:graphicFrameLocks noChangeAspect="1"/>
          </p:cNvGraphicFramePr>
          <p:nvPr/>
        </p:nvGraphicFramePr>
        <p:xfrm>
          <a:off x="1043608" y="4365104"/>
          <a:ext cx="73660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7" name="Formula" r:id="rId9" imgW="3716280" imgH="430560" progId="Equation.Ribbit">
                  <p:embed/>
                </p:oleObj>
              </mc:Choice>
              <mc:Fallback>
                <p:oleObj name="Formula" r:id="rId9" imgW="3716280" imgH="43056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4365104"/>
                        <a:ext cx="7366000" cy="852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Curse of Dimensionality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One way to deal with dimensionality is to assume that we know the form of the probability distribution.</a:t>
            </a:r>
          </a:p>
          <a:p>
            <a:r>
              <a:rPr lang="en-US" altLang="zh-CN" dirty="0">
                <a:ea typeface="宋体" pitchFamily="2" charset="-122"/>
              </a:rPr>
              <a:t>For example, a Gaussian model in N dimensions has N + N(N-1)/2 parameters to estimate.</a:t>
            </a:r>
          </a:p>
          <a:p>
            <a:r>
              <a:rPr lang="en-US" altLang="zh-CN" dirty="0">
                <a:ea typeface="宋体" pitchFamily="2" charset="-122"/>
              </a:rPr>
              <a:t>Requires              data to learn reliably. This may be practical.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555776" y="4869160"/>
          <a:ext cx="8302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1" name="Formula" r:id="rId3" imgW="419400" imgH="194400" progId="Equation.Ribbit">
                  <p:embed/>
                </p:oleObj>
              </mc:Choice>
              <mc:Fallback>
                <p:oleObj name="Formula" r:id="rId3" imgW="419400" imgH="1944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4869160"/>
                        <a:ext cx="830262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PCA in 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itchFamily="18" charset="0"/>
              </a:rPr>
              <a:t>prcomp</a:t>
            </a:r>
            <a:r>
              <a:rPr lang="en-US" altLang="zh-TW" dirty="0" smtClean="0">
                <a:latin typeface="Times New Roman" pitchFamily="18" charset="0"/>
              </a:rPr>
              <a:t>(stats)</a:t>
            </a:r>
          </a:p>
          <a:p>
            <a:pPr lvl="1"/>
            <a:r>
              <a:rPr lang="en-US" altLang="zh-TW" dirty="0" smtClean="0">
                <a:latin typeface="Times New Roman" pitchFamily="18" charset="0"/>
              </a:rPr>
              <a:t>Principal Components Analysis (preferred)</a:t>
            </a:r>
          </a:p>
          <a:p>
            <a:r>
              <a:rPr lang="en-US" altLang="zh-TW" dirty="0" err="1" smtClean="0">
                <a:latin typeface="Times New Roman" pitchFamily="18" charset="0"/>
              </a:rPr>
              <a:t>princomp</a:t>
            </a:r>
            <a:r>
              <a:rPr lang="en-US" altLang="zh-TW" dirty="0" smtClean="0">
                <a:latin typeface="Times New Roman" pitchFamily="18" charset="0"/>
              </a:rPr>
              <a:t>(stats) </a:t>
            </a:r>
          </a:p>
          <a:p>
            <a:pPr lvl="1"/>
            <a:r>
              <a:rPr lang="en-US" altLang="zh-TW" dirty="0" smtClean="0">
                <a:latin typeface="Times New Roman" pitchFamily="18" charset="0"/>
              </a:rPr>
              <a:t>Principal Components Analysis</a:t>
            </a:r>
          </a:p>
          <a:p>
            <a:r>
              <a:rPr lang="en-US" altLang="zh-TW" dirty="0" err="1" smtClean="0">
                <a:latin typeface="Times New Roman" pitchFamily="18" charset="0"/>
              </a:rPr>
              <a:t>screeplot</a:t>
            </a:r>
            <a:r>
              <a:rPr lang="en-US" altLang="zh-TW" dirty="0" smtClean="0">
                <a:latin typeface="Times New Roman" pitchFamily="18" charset="0"/>
              </a:rPr>
              <a:t>(stats)</a:t>
            </a:r>
          </a:p>
          <a:p>
            <a:pPr lvl="1"/>
            <a:r>
              <a:rPr lang="en-US" altLang="zh-TW" dirty="0" smtClean="0">
                <a:latin typeface="Times New Roman" pitchFamily="18" charset="0"/>
              </a:rPr>
              <a:t> </a:t>
            </a:r>
            <a:r>
              <a:rPr lang="en-US" altLang="zh-TW" dirty="0" err="1" smtClean="0">
                <a:latin typeface="Times New Roman" pitchFamily="18" charset="0"/>
              </a:rPr>
              <a:t>Screeplot</a:t>
            </a:r>
            <a:r>
              <a:rPr lang="en-US" altLang="zh-TW" dirty="0" smtClean="0">
                <a:latin typeface="Times New Roman" pitchFamily="18" charset="0"/>
              </a:rPr>
              <a:t> of PCA Results</a:t>
            </a:r>
          </a:p>
          <a:p>
            <a:r>
              <a:rPr lang="en-US" altLang="zh-TW" dirty="0" smtClean="0">
                <a:latin typeface="Times New Roman" pitchFamily="18" charset="0"/>
              </a:rPr>
              <a:t>summary(</a:t>
            </a:r>
            <a:r>
              <a:rPr lang="en-US" altLang="zh-TW" dirty="0" err="1" smtClean="0">
                <a:latin typeface="Times New Roman" pitchFamily="18" charset="0"/>
              </a:rPr>
              <a:t>obj</a:t>
            </a:r>
            <a:r>
              <a:rPr lang="en-US" altLang="zh-TW" dirty="0" smtClean="0">
                <a:latin typeface="Times New Roman" pitchFamily="18" charset="0"/>
              </a:rPr>
              <a:t>)</a:t>
            </a:r>
          </a:p>
          <a:p>
            <a:r>
              <a:rPr lang="en-US" altLang="zh-TW" dirty="0" smtClean="0">
                <a:latin typeface="Times New Roman" pitchFamily="18" charset="0"/>
              </a:rPr>
              <a:t>loadings(</a:t>
            </a:r>
            <a:r>
              <a:rPr lang="en-US" altLang="zh-TW" dirty="0" err="1" smtClean="0">
                <a:latin typeface="Times New Roman" pitchFamily="18" charset="0"/>
              </a:rPr>
              <a:t>obj</a:t>
            </a:r>
            <a:r>
              <a:rPr lang="en-US" altLang="zh-TW" dirty="0" smtClean="0">
                <a:latin typeface="Times New Roman" pitchFamily="18" charset="0"/>
              </a:rPr>
              <a:t>)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954759"/>
          </a:xfrm>
        </p:spPr>
        <p:txBody>
          <a:bodyPr/>
          <a:lstStyle/>
          <a:p>
            <a:r>
              <a:rPr lang="en-US" altLang="zh-CN" dirty="0" smtClean="0"/>
              <a:t>Part II</a:t>
            </a:r>
            <a:br>
              <a:rPr lang="en-US" altLang="zh-CN" dirty="0" smtClean="0"/>
            </a:br>
            <a:r>
              <a:rPr lang="en-US" altLang="zh-CN" dirty="0" smtClean="0"/>
              <a:t>Singular Value </a:t>
            </a:r>
            <a:r>
              <a:rPr lang="en-US" altLang="zh-CN" dirty="0" err="1" smtClean="0"/>
              <a:t>Decompostion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(SVD)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51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奇异值分解</a:t>
            </a:r>
            <a:r>
              <a:rPr lang="en-US" altLang="zh-CN" dirty="0" smtClean="0"/>
              <a:t>(SVD)</a:t>
            </a:r>
            <a:r>
              <a:rPr lang="zh-CN" altLang="en-US" dirty="0" smtClean="0"/>
              <a:t>及其应用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奇异值分解</a:t>
            </a:r>
            <a:r>
              <a:rPr lang="en-US" altLang="zh-CN" dirty="0" smtClean="0"/>
              <a:t>(SVD, Singular Value Decomposition)</a:t>
            </a:r>
          </a:p>
          <a:p>
            <a:r>
              <a:rPr lang="en-US" altLang="zh-CN" dirty="0" smtClean="0"/>
              <a:t>Application I: Information retrieval</a:t>
            </a:r>
          </a:p>
          <a:p>
            <a:r>
              <a:rPr lang="en-US" altLang="zh-CN" dirty="0" smtClean="0"/>
              <a:t>Application II: Gene expression data analysis</a:t>
            </a:r>
          </a:p>
          <a:p>
            <a:r>
              <a:rPr lang="en-US" altLang="zh-CN" dirty="0" smtClean="0"/>
              <a:t>Regularized SVD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奇异值分解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(SVD)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4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定理</a:t>
            </a:r>
            <a:r>
              <a:rPr lang="en-US" altLang="zh-CN" sz="2800" smtClean="0"/>
              <a:t>1</a:t>
            </a:r>
            <a:r>
              <a:rPr lang="zh-CN" altLang="en-US" sz="2800" smtClean="0"/>
              <a:t>：设</a:t>
            </a:r>
            <a:r>
              <a:rPr lang="en-US" altLang="zh-CN" sz="2800" smtClean="0"/>
              <a:t>A</a:t>
            </a:r>
            <a:r>
              <a:rPr lang="zh-CN" altLang="en-US" sz="2800" smtClean="0"/>
              <a:t>是秩为</a:t>
            </a:r>
            <a:r>
              <a:rPr lang="en-US" altLang="zh-CN" sz="2800" smtClean="0"/>
              <a:t>r</a:t>
            </a:r>
            <a:r>
              <a:rPr lang="zh-CN" altLang="en-US" sz="2800" smtClean="0"/>
              <a:t>的实值矩阵，则存在</a:t>
            </a:r>
            <a:r>
              <a:rPr lang="en-US" altLang="zh-CN" sz="2800" smtClean="0"/>
              <a:t>m</a:t>
            </a:r>
            <a:r>
              <a:rPr lang="zh-CN" altLang="en-US" sz="2800" smtClean="0"/>
              <a:t>阶正交矩阵</a:t>
            </a:r>
            <a:r>
              <a:rPr lang="en-US" altLang="zh-CN" sz="2800" smtClean="0"/>
              <a:t>U</a:t>
            </a:r>
            <a:r>
              <a:rPr lang="zh-CN" altLang="en-US" sz="2800" smtClean="0"/>
              <a:t>，</a:t>
            </a:r>
            <a:r>
              <a:rPr lang="en-US" altLang="zh-CN" sz="2800" smtClean="0"/>
              <a:t>n</a:t>
            </a:r>
            <a:r>
              <a:rPr lang="zh-CN" altLang="en-US" sz="2800" smtClean="0"/>
              <a:t>阶正交矩阵</a:t>
            </a:r>
            <a:r>
              <a:rPr lang="en-US" altLang="zh-CN" sz="2800" smtClean="0"/>
              <a:t>V</a:t>
            </a:r>
            <a:r>
              <a:rPr lang="zh-CN" altLang="en-US" sz="2800" smtClean="0"/>
              <a:t>，使得 </a:t>
            </a:r>
            <a:r>
              <a:rPr lang="en-US" altLang="zh-CN" sz="2800" smtClean="0"/>
              <a:t>A=UDV</a:t>
            </a:r>
            <a:r>
              <a:rPr lang="en-US" altLang="zh-CN" sz="2800" baseline="30000" smtClean="0"/>
              <a:t>T</a:t>
            </a:r>
            <a:r>
              <a:rPr lang="en-US" altLang="zh-CN" sz="2800" smtClean="0"/>
              <a:t>. </a:t>
            </a:r>
            <a:r>
              <a:rPr lang="zh-CN" altLang="en-US" sz="2800" smtClean="0"/>
              <a:t>其中</a:t>
            </a:r>
            <a:r>
              <a:rPr lang="en-US" altLang="zh-CN" sz="2800" smtClean="0"/>
              <a:t>D</a:t>
            </a:r>
            <a:r>
              <a:rPr lang="zh-CN" altLang="en-US" sz="2800" smtClean="0"/>
              <a:t>为对角矩阵                                                        满足                              </a:t>
            </a:r>
            <a:endParaRPr lang="en-US" altLang="zh-CN" sz="2800" smtClean="0"/>
          </a:p>
          <a:p>
            <a:pPr eaLnBrk="1" hangingPunct="1">
              <a:buFont typeface="Arial" charset="0"/>
              <a:buNone/>
            </a:pPr>
            <a:r>
              <a:rPr lang="en-US" altLang="zh-CN" sz="2800" smtClean="0"/>
              <a:t>                                      </a:t>
            </a:r>
            <a:r>
              <a:rPr lang="zh-CN" altLang="en-US" sz="2800" smtClean="0"/>
              <a:t>则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zh-CN" altLang="en-US" smtClean="0"/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928688" y="3071813"/>
          <a:ext cx="257175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Formula" r:id="rId3" imgW="1527840" imgH="150120" progId="Equation.Ribbit">
                  <p:embed/>
                </p:oleObj>
              </mc:Choice>
              <mc:Fallback>
                <p:oleObj name="Formula" r:id="rId3" imgW="1527840" imgH="150120" progId="Equation.Ribbi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071813"/>
                        <a:ext cx="2571750" cy="25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7"/>
          <p:cNvGraphicFramePr>
            <a:graphicFrameLocks noChangeAspect="1"/>
          </p:cNvGraphicFramePr>
          <p:nvPr/>
        </p:nvGraphicFramePr>
        <p:xfrm>
          <a:off x="2071688" y="2571750"/>
          <a:ext cx="4214812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0" name="Formula" r:id="rId5" imgW="2539080" imgH="179280" progId="Equation.Ribbit">
                  <p:embed/>
                </p:oleObj>
              </mc:Choice>
              <mc:Fallback>
                <p:oleObj name="Formula" r:id="rId5" imgW="2539080" imgH="17928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2571750"/>
                        <a:ext cx="4214812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714500" y="3643313"/>
          <a:ext cx="5343525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1" name="Formula" r:id="rId7" imgW="2694960" imgH="1121760" progId="Equation.Ribbit">
                  <p:embed/>
                </p:oleObj>
              </mc:Choice>
              <mc:Fallback>
                <p:oleObj name="Formula" r:id="rId7" imgW="2694960" imgH="112176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3643313"/>
                        <a:ext cx="5343525" cy="222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奇异值分解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(SVD)</a:t>
            </a:r>
            <a:endParaRPr lang="zh-CN" altLang="en-US" dirty="0"/>
          </a:p>
        </p:txBody>
      </p:sp>
      <p:sp>
        <p:nvSpPr>
          <p:cNvPr id="8196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称    为矩阵</a:t>
            </a:r>
            <a:r>
              <a:rPr lang="en-US" altLang="zh-CN" smtClean="0"/>
              <a:t>A</a:t>
            </a:r>
            <a:r>
              <a:rPr lang="zh-CN" altLang="en-US" smtClean="0"/>
              <a:t>的奇异值。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称</a:t>
            </a:r>
            <a:r>
              <a:rPr lang="en-US" altLang="zh-CN" smtClean="0"/>
              <a:t>U,V</a:t>
            </a:r>
            <a:r>
              <a:rPr lang="zh-CN" altLang="en-US" smtClean="0"/>
              <a:t>的列向量分别称为</a:t>
            </a:r>
            <a:r>
              <a:rPr lang="en-US" altLang="zh-CN" smtClean="0"/>
              <a:t>A</a:t>
            </a:r>
            <a:r>
              <a:rPr lang="zh-CN" altLang="en-US" smtClean="0"/>
              <a:t>的左、右奇异向量。</a:t>
            </a:r>
          </a:p>
          <a:p>
            <a:endParaRPr lang="zh-CN" altLang="en-US" smtClean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357313" y="1785938"/>
          <a:ext cx="244475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Formula" r:id="rId3" imgW="124560" imgH="115920" progId="Equation.Ribbit">
                  <p:embed/>
                </p:oleObj>
              </mc:Choice>
              <mc:Fallback>
                <p:oleObj name="Formula" r:id="rId3" imgW="124560" imgH="11592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1785938"/>
                        <a:ext cx="244475" cy="230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奇异值分解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(SVD)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221" name="内容占位符 2"/>
          <p:cNvSpPr>
            <a:spLocks noGrp="1"/>
          </p:cNvSpPr>
          <p:nvPr>
            <p:ph idx="4294967295"/>
          </p:nvPr>
        </p:nvSpPr>
        <p:spPr>
          <a:xfrm>
            <a:off x="428625" y="1643063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A</a:t>
            </a:r>
            <a:r>
              <a:rPr lang="en-US" altLang="zh-CN" sz="2800" baseline="30000" smtClean="0"/>
              <a:t>T</a:t>
            </a:r>
            <a:r>
              <a:rPr lang="en-US" altLang="zh-CN" sz="2800" smtClean="0"/>
              <a:t>A</a:t>
            </a:r>
            <a:r>
              <a:rPr lang="en-US" altLang="zh-CN" sz="2800" baseline="-25000" smtClean="0"/>
              <a:t>n,n</a:t>
            </a:r>
            <a:r>
              <a:rPr lang="zh-CN" altLang="en-US" sz="2800" smtClean="0"/>
              <a:t>和</a:t>
            </a:r>
            <a:r>
              <a:rPr lang="en-US" altLang="zh-CN" sz="2800" smtClean="0"/>
              <a:t>AA</a:t>
            </a:r>
            <a:r>
              <a:rPr lang="en-US" altLang="zh-CN" sz="2800" baseline="30000" smtClean="0"/>
              <a:t>T</a:t>
            </a:r>
            <a:r>
              <a:rPr lang="en-US" altLang="zh-CN" sz="2800" baseline="-25000" smtClean="0"/>
              <a:t>m,m</a:t>
            </a:r>
            <a:r>
              <a:rPr lang="zh-CN" altLang="en-US" sz="2800" smtClean="0"/>
              <a:t>都是实对称矩阵，则存在</a:t>
            </a:r>
            <a:r>
              <a:rPr lang="en-US" altLang="zh-CN" sz="2800" smtClean="0"/>
              <a:t>n</a:t>
            </a:r>
            <a:r>
              <a:rPr lang="zh-CN" altLang="en-US" sz="2800" smtClean="0"/>
              <a:t>阶正交矩阵</a:t>
            </a:r>
            <a:r>
              <a:rPr lang="en-US" altLang="zh-CN" sz="2800" smtClean="0"/>
              <a:t>V</a:t>
            </a:r>
            <a:r>
              <a:rPr lang="zh-CN" altLang="en-US" sz="2800" smtClean="0"/>
              <a:t>和</a:t>
            </a:r>
            <a:r>
              <a:rPr lang="en-US" altLang="zh-CN" sz="2800" smtClean="0"/>
              <a:t>m</a:t>
            </a:r>
            <a:r>
              <a:rPr lang="zh-CN" altLang="en-US" sz="2800" smtClean="0"/>
              <a:t>阶正交矩阵</a:t>
            </a:r>
            <a:r>
              <a:rPr lang="en-US" altLang="zh-CN" sz="2800" smtClean="0"/>
              <a:t>U</a:t>
            </a:r>
            <a:r>
              <a:rPr lang="zh-CN" altLang="en-US" sz="2800" smtClean="0"/>
              <a:t>，使得</a:t>
            </a:r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(A</a:t>
            </a:r>
            <a:r>
              <a:rPr lang="en-US" altLang="zh-CN" sz="2800" baseline="30000" smtClean="0"/>
              <a:t>T</a:t>
            </a:r>
            <a:r>
              <a:rPr lang="en-US" altLang="zh-CN" sz="2800" smtClean="0"/>
              <a:t>A)</a:t>
            </a:r>
            <a:r>
              <a:rPr lang="zh-CN" altLang="en-US" sz="2800" smtClean="0"/>
              <a:t>和</a:t>
            </a:r>
            <a:r>
              <a:rPr lang="en-US" altLang="zh-CN" sz="2800" smtClean="0"/>
              <a:t>(AA</a:t>
            </a:r>
            <a:r>
              <a:rPr lang="en-US" altLang="zh-CN" sz="2800" baseline="30000" smtClean="0"/>
              <a:t>T</a:t>
            </a:r>
            <a:r>
              <a:rPr lang="en-US" altLang="zh-CN" sz="2800" smtClean="0"/>
              <a:t>)</a:t>
            </a:r>
            <a:r>
              <a:rPr lang="zh-CN" altLang="en-US" sz="2800" smtClean="0"/>
              <a:t>的特征值相同</a:t>
            </a:r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A</a:t>
            </a:r>
            <a:r>
              <a:rPr lang="en-US" altLang="zh-CN" sz="2800" baseline="30000" smtClean="0"/>
              <a:t>T</a:t>
            </a:r>
            <a:r>
              <a:rPr lang="en-US" altLang="zh-CN" sz="2800" smtClean="0"/>
              <a:t>A</a:t>
            </a:r>
            <a:r>
              <a:rPr lang="zh-CN" altLang="en-US" sz="2800" smtClean="0"/>
              <a:t>的非</a:t>
            </a:r>
            <a:r>
              <a:rPr lang="en-US" altLang="zh-CN" sz="2800" smtClean="0"/>
              <a:t>0</a:t>
            </a:r>
            <a:r>
              <a:rPr lang="zh-CN" altLang="en-US" sz="2800" smtClean="0"/>
              <a:t> 特征值的个数等于</a:t>
            </a:r>
            <a:r>
              <a:rPr lang="en-US" altLang="zh-CN" sz="2800" smtClean="0"/>
              <a:t>A</a:t>
            </a:r>
            <a:r>
              <a:rPr lang="zh-CN" altLang="en-US" sz="2800" smtClean="0"/>
              <a:t>的秩 </a:t>
            </a:r>
            <a:r>
              <a:rPr lang="en-US" altLang="zh-CN" sz="2800" smtClean="0"/>
              <a:t>r .</a:t>
            </a:r>
            <a:endParaRPr lang="zh-CN" altLang="en-US" sz="2800" smtClean="0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489325" y="2643188"/>
          <a:ext cx="22225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" name="Formula" r:id="rId3" imgW="1120320" imgH="426960" progId="Equation.Ribbit">
                  <p:embed/>
                </p:oleObj>
              </mc:Choice>
              <mc:Fallback>
                <p:oleObj name="Formula" r:id="rId3" imgW="1120320" imgH="42696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325" y="2643188"/>
                        <a:ext cx="2222500" cy="846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049463" y="4286250"/>
          <a:ext cx="48783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" name="Formula" r:id="rId5" imgW="2460240" imgH="194400" progId="Equation.Ribbit">
                  <p:embed/>
                </p:oleObj>
              </mc:Choice>
              <mc:Fallback>
                <p:oleObj name="Formula" r:id="rId5" imgW="2460240" imgH="19440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4286250"/>
                        <a:ext cx="4878387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214313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Rank, Range, and Null space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00063" y="1214438"/>
            <a:ext cx="8229600" cy="4614862"/>
          </a:xfrm>
        </p:spPr>
        <p:txBody>
          <a:bodyPr/>
          <a:lstStyle/>
          <a:p>
            <a:pPr eaLnBrk="1" hangingPunct="1"/>
            <a:r>
              <a:rPr lang="en-US" altLang="zh-CN" smtClean="0"/>
              <a:t>The </a:t>
            </a:r>
            <a:r>
              <a:rPr lang="en-US" altLang="zh-CN" smtClean="0">
                <a:solidFill>
                  <a:srgbClr val="000000"/>
                </a:solidFill>
              </a:rPr>
              <a:t>rank</a:t>
            </a:r>
            <a:r>
              <a:rPr lang="en-US" altLang="zh-CN" smtClean="0"/>
              <a:t> of matrix A can be calculated from SVD by the number of nonzero singular values.</a:t>
            </a:r>
          </a:p>
          <a:p>
            <a:pPr eaLnBrk="1" hangingPunct="1"/>
            <a:endParaRPr lang="en-US" altLang="zh-CN" sz="800" smtClean="0"/>
          </a:p>
          <a:p>
            <a:pPr eaLnBrk="1" hangingPunct="1"/>
            <a:r>
              <a:rPr lang="en-US" altLang="zh-CN" smtClean="0"/>
              <a:t>The </a:t>
            </a:r>
            <a:r>
              <a:rPr lang="en-US" altLang="zh-CN" smtClean="0">
                <a:solidFill>
                  <a:srgbClr val="000000"/>
                </a:solidFill>
              </a:rPr>
              <a:t>range</a:t>
            </a:r>
            <a:r>
              <a:rPr lang="en-US" altLang="zh-CN" smtClean="0"/>
              <a:t> of matrix </a:t>
            </a:r>
            <a:r>
              <a:rPr lang="en-US" altLang="zh-CN" smtClean="0">
                <a:solidFill>
                  <a:srgbClr val="000000"/>
                </a:solidFill>
              </a:rPr>
              <a:t>A</a:t>
            </a:r>
            <a:r>
              <a:rPr lang="en-US" altLang="zh-CN" smtClean="0"/>
              <a:t> is the left singular vectors of </a:t>
            </a:r>
            <a:r>
              <a:rPr lang="en-US" altLang="zh-CN" smtClean="0">
                <a:solidFill>
                  <a:srgbClr val="000000"/>
                </a:solidFill>
              </a:rPr>
              <a:t>U</a:t>
            </a:r>
            <a:r>
              <a:rPr lang="en-US" altLang="zh-CN" smtClean="0"/>
              <a:t> corresponding to the non-zero singular values.</a:t>
            </a:r>
          </a:p>
          <a:p>
            <a:pPr eaLnBrk="1" hangingPunct="1"/>
            <a:r>
              <a:rPr lang="en-US" altLang="zh-CN" smtClean="0"/>
              <a:t>The </a:t>
            </a:r>
            <a:r>
              <a:rPr lang="en-US" altLang="zh-CN" smtClean="0">
                <a:solidFill>
                  <a:srgbClr val="000000"/>
                </a:solidFill>
              </a:rPr>
              <a:t>null space </a:t>
            </a:r>
            <a:r>
              <a:rPr lang="en-US" altLang="zh-CN" smtClean="0"/>
              <a:t>of matrix </a:t>
            </a:r>
            <a:r>
              <a:rPr lang="en-US" altLang="zh-CN" smtClean="0">
                <a:solidFill>
                  <a:srgbClr val="000000"/>
                </a:solidFill>
              </a:rPr>
              <a:t>A</a:t>
            </a:r>
            <a:r>
              <a:rPr lang="en-US" altLang="zh-CN" smtClean="0"/>
              <a:t> is the right singular vectors of </a:t>
            </a:r>
            <a:r>
              <a:rPr lang="en-US" altLang="zh-CN" smtClean="0">
                <a:solidFill>
                  <a:srgbClr val="000000"/>
                </a:solidFill>
              </a:rPr>
              <a:t>V</a:t>
            </a:r>
            <a:r>
              <a:rPr lang="en-US" altLang="zh-CN" smtClean="0"/>
              <a:t> corresponding to the zeroed singular values.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z="800" smtClean="0"/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Rank, Range, and Null space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55576" y="1556792"/>
            <a:ext cx="8028384" cy="5070177"/>
            <a:chOff x="755576" y="1556792"/>
            <a:chExt cx="8028384" cy="5070177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2627784" y="1556792"/>
            <a:ext cx="3190875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744" name="Formula" r:id="rId3" imgW="1609200" imgH="194400" progId="Equation.Ribbit">
                    <p:embed/>
                  </p:oleObj>
                </mc:Choice>
                <mc:Fallback>
                  <p:oleObj name="Formula" r:id="rId3" imgW="1609200" imgH="194400" progId="Equation.Ribbit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784" y="1556792"/>
                          <a:ext cx="3190875" cy="3841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755576" y="2276872"/>
            <a:ext cx="8028384" cy="1801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745" name="Formula" r:id="rId5" imgW="4357440" imgH="978120" progId="Equation.Ribbit">
                    <p:embed/>
                  </p:oleObj>
                </mc:Choice>
                <mc:Fallback>
                  <p:oleObj name="Formula" r:id="rId5" imgW="4357440" imgH="978120" progId="Equation.Ribbit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576" y="2276872"/>
                          <a:ext cx="8028384" cy="1801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矩形 5"/>
            <p:cNvSpPr/>
            <p:nvPr/>
          </p:nvSpPr>
          <p:spPr>
            <a:xfrm>
              <a:off x="899592" y="2420888"/>
              <a:ext cx="1080120" cy="158417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08304" y="2276872"/>
              <a:ext cx="1152128" cy="1944216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B0F0"/>
                </a:solidFill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771800" y="2276872"/>
              <a:ext cx="1584176" cy="1584176"/>
              <a:chOff x="3563888" y="4581128"/>
              <a:chExt cx="1584176" cy="1584176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563888" y="5085184"/>
                <a:ext cx="1080120" cy="10801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3563888" y="4581128"/>
                <a:ext cx="504056" cy="504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4067944" y="4581128"/>
                <a:ext cx="1080120" cy="10801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V="1">
                <a:off x="4644008" y="5661248"/>
                <a:ext cx="504056" cy="504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827584" y="1916832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Range</a:t>
              </a:r>
              <a:endParaRPr lang="zh-CN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83768" y="1988840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Rank</a:t>
              </a:r>
              <a:endParaRPr lang="zh-CN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36296" y="1772816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Null Space</a:t>
              </a:r>
              <a:endParaRPr lang="zh-CN" altLang="en-US" dirty="0"/>
            </a:p>
          </p:txBody>
        </p:sp>
        <p:graphicFrame>
          <p:nvGraphicFramePr>
            <p:cNvPr id="323587" name="Object 3"/>
            <p:cNvGraphicFramePr>
              <a:graphicFrameLocks noChangeAspect="1"/>
            </p:cNvGraphicFramePr>
            <p:nvPr/>
          </p:nvGraphicFramePr>
          <p:xfrm>
            <a:off x="827584" y="4293096"/>
            <a:ext cx="7462837" cy="1851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746" name="Formula" r:id="rId7" imgW="4051440" imgH="1004760" progId="Equation.Ribbit">
                    <p:embed/>
                  </p:oleObj>
                </mc:Choice>
                <mc:Fallback>
                  <p:oleObj name="Formula" r:id="rId7" imgW="4051440" imgH="1004760" progId="Equation.Ribbit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584" y="4293096"/>
                          <a:ext cx="7462837" cy="1851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>
              <a:off x="3851920" y="6165304"/>
              <a:ext cx="1584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Rank(A)=3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Condition Number</a:t>
            </a: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48402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smtClean="0"/>
              <a:t> </a:t>
            </a:r>
            <a:r>
              <a:rPr lang="en-US" altLang="zh-CN" sz="2400" smtClean="0"/>
              <a:t>SVD can tell How close a square matrix A is to be singular.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 The ratio of the largest singular value to the smallest singular value can tell us how close a matrix is to be singular: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smtClean="0"/>
          </a:p>
          <a:p>
            <a:pPr eaLnBrk="1" hangingPunct="1">
              <a:lnSpc>
                <a:spcPct val="90000"/>
              </a:lnSpc>
            </a:pPr>
            <a:endParaRPr lang="en-US" altLang="zh-CN" sz="2000" smtClean="0"/>
          </a:p>
          <a:p>
            <a:pPr eaLnBrk="1" hangingPunct="1">
              <a:lnSpc>
                <a:spcPct val="90000"/>
              </a:lnSpc>
            </a:pPr>
            <a:endParaRPr lang="en-US" altLang="zh-CN" sz="2000" smtClean="0"/>
          </a:p>
          <a:p>
            <a:pPr eaLnBrk="1" hangingPunct="1">
              <a:lnSpc>
                <a:spcPct val="90000"/>
              </a:lnSpc>
            </a:pPr>
            <a:endParaRPr lang="en-US" altLang="zh-CN" sz="2000" smtClean="0"/>
          </a:p>
          <a:p>
            <a:pPr eaLnBrk="1" hangingPunct="1">
              <a:lnSpc>
                <a:spcPct val="90000"/>
              </a:lnSpc>
            </a:pPr>
            <a:endParaRPr lang="en-US" altLang="zh-CN" sz="2000" smtClean="0"/>
          </a:p>
          <a:p>
            <a:pPr eaLnBrk="1" hangingPunct="1">
              <a:lnSpc>
                <a:spcPct val="90000"/>
              </a:lnSpc>
            </a:pPr>
            <a:endParaRPr lang="en-US" altLang="zh-CN" sz="2000" smtClean="0"/>
          </a:p>
          <a:p>
            <a:pPr eaLnBrk="1" hangingPunct="1">
              <a:lnSpc>
                <a:spcPct val="90000"/>
              </a:lnSpc>
            </a:pPr>
            <a:endParaRPr lang="en-US" altLang="zh-CN" sz="200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2000" smtClean="0"/>
              <a:t> </a:t>
            </a:r>
            <a:r>
              <a:rPr lang="en-US" altLang="zh-CN" sz="2400" smtClean="0"/>
              <a:t>A is singular if  c is infinite.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 A is  ill-conditioned if  c is too large (machine dependent).</a:t>
            </a:r>
          </a:p>
        </p:txBody>
      </p:sp>
      <p:sp>
        <p:nvSpPr>
          <p:cNvPr id="10245" name="Content Placeholder 2"/>
          <p:cNvSpPr txBox="1">
            <a:spLocks/>
          </p:cNvSpPr>
          <p:nvPr/>
        </p:nvSpPr>
        <p:spPr bwMode="auto">
          <a:xfrm>
            <a:off x="457200" y="1066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2400" i="1">
              <a:solidFill>
                <a:srgbClr val="7097D3"/>
              </a:solidFill>
              <a:latin typeface="Century Gothic" pitchFamily="34" charset="0"/>
            </a:endParaRPr>
          </a:p>
        </p:txBody>
      </p:sp>
      <p:graphicFrame>
        <p:nvGraphicFramePr>
          <p:cNvPr id="10242" name="Object 7"/>
          <p:cNvGraphicFramePr>
            <a:graphicFrameLocks noChangeAspect="1"/>
          </p:cNvGraphicFramePr>
          <p:nvPr/>
        </p:nvGraphicFramePr>
        <p:xfrm>
          <a:off x="1857375" y="2857500"/>
          <a:ext cx="5321300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Formula" r:id="rId3" imgW="2683800" imgH="840960" progId="Equation.Ribbit">
                  <p:embed/>
                </p:oleObj>
              </mc:Choice>
              <mc:Fallback>
                <p:oleObj name="Formula" r:id="rId3" imgW="2683800" imgH="84096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2857500"/>
                        <a:ext cx="5321300" cy="166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奇异值分解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(SVD)</a:t>
            </a:r>
            <a:endParaRPr lang="zh-CN" altLang="en-US" dirty="0"/>
          </a:p>
        </p:txBody>
      </p:sp>
      <p:sp>
        <p:nvSpPr>
          <p:cNvPr id="112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定理</a:t>
            </a:r>
            <a:r>
              <a:rPr lang="en-US" altLang="zh-CN" smtClean="0"/>
              <a:t>2 </a:t>
            </a:r>
            <a:r>
              <a:rPr lang="en-US" altLang="zh-CN" sz="2800" smtClean="0"/>
              <a:t>(Eckart and Young )</a:t>
            </a:r>
            <a:r>
              <a:rPr lang="zh-CN" altLang="en-US" sz="2800" smtClean="0"/>
              <a:t>：</a:t>
            </a:r>
            <a:r>
              <a:rPr lang="en-US" altLang="zh-CN" sz="2800" smtClean="0"/>
              <a:t>Let the SVD of A be given by A=UDV</a:t>
            </a:r>
            <a:r>
              <a:rPr lang="en-US" altLang="zh-CN" sz="2800" baseline="30000" smtClean="0"/>
              <a:t>T</a:t>
            </a:r>
            <a:r>
              <a:rPr lang="en-US" altLang="zh-CN" sz="2800" smtClean="0"/>
              <a:t> with r = rank(A) &lt; p = min(m, n) and define</a:t>
            </a:r>
            <a:endParaRPr lang="en-US" altLang="zh-CN" smtClean="0"/>
          </a:p>
          <a:p>
            <a:pPr>
              <a:buFont typeface="Arial" charset="0"/>
              <a:buNone/>
            </a:pPr>
            <a:endParaRPr lang="en-US" altLang="zh-CN" smtClean="0"/>
          </a:p>
          <a:p>
            <a:pPr>
              <a:buFont typeface="Arial" charset="0"/>
              <a:buNone/>
            </a:pPr>
            <a:r>
              <a:rPr lang="en-US" altLang="zh-CN" smtClean="0"/>
              <a:t>    </a:t>
            </a:r>
            <a:r>
              <a:rPr lang="en-US" altLang="zh-CN" sz="2800" smtClean="0"/>
              <a:t>Then</a:t>
            </a:r>
            <a:endParaRPr lang="en-US" altLang="zh-CN" smtClean="0"/>
          </a:p>
          <a:p>
            <a:pPr>
              <a:buFont typeface="Arial" charset="0"/>
              <a:buNone/>
            </a:pPr>
            <a:endParaRPr lang="en-US" altLang="zh-CN" smtClean="0"/>
          </a:p>
          <a:p>
            <a:pPr>
              <a:buFont typeface="Arial" charset="0"/>
              <a:buNone/>
            </a:pPr>
            <a:r>
              <a:rPr lang="en-US" altLang="zh-CN" smtClean="0"/>
              <a:t>     </a:t>
            </a:r>
            <a:r>
              <a:rPr lang="zh-CN" altLang="en-US" sz="2800" smtClean="0"/>
              <a:t>其中</a:t>
            </a:r>
            <a:r>
              <a:rPr lang="en-US" altLang="zh-CN" sz="2800" smtClean="0"/>
              <a:t>         </a:t>
            </a:r>
            <a:r>
              <a:rPr lang="zh-CN" altLang="en-US" sz="2800" smtClean="0"/>
              <a:t>为</a:t>
            </a:r>
            <a:r>
              <a:rPr lang="en-US" altLang="zh-CN" sz="2800" smtClean="0"/>
              <a:t>Frobenius </a:t>
            </a:r>
            <a:r>
              <a:rPr lang="zh-CN" altLang="en-US" sz="2800" smtClean="0"/>
              <a:t>范数</a:t>
            </a:r>
            <a:r>
              <a:rPr lang="en-US" altLang="zh-CN" sz="2800" smtClean="0"/>
              <a:t>, </a:t>
            </a:r>
            <a:r>
              <a:rPr lang="zh-CN" altLang="en-US" sz="2800" smtClean="0"/>
              <a:t>定义为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3143250" y="2786063"/>
          <a:ext cx="18573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" name="Formula" r:id="rId3" imgW="1035360" imgH="463680" progId="Equation.Ribbit">
                  <p:embed/>
                </p:oleObj>
              </mc:Choice>
              <mc:Fallback>
                <p:oleObj name="Formula" r:id="rId3" imgW="1035360" imgH="46368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786063"/>
                        <a:ext cx="1857375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1714500" y="4143375"/>
          <a:ext cx="607218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" name="Formula" r:id="rId5" imgW="3354120" imgH="280800" progId="Equation.Ribbit">
                  <p:embed/>
                </p:oleObj>
              </mc:Choice>
              <mc:Fallback>
                <p:oleObj name="Formula" r:id="rId5" imgW="3354120" imgH="28080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4143375"/>
                        <a:ext cx="6072188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1857375" y="4929188"/>
          <a:ext cx="6953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" name="Formula" r:id="rId7" imgW="350640" imgH="177840" progId="Equation.Ribbit">
                  <p:embed/>
                </p:oleObj>
              </mc:Choice>
              <mc:Fallback>
                <p:oleObj name="Formula" r:id="rId7" imgW="350640" imgH="17784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4929188"/>
                        <a:ext cx="69532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714500" y="5429250"/>
          <a:ext cx="5780088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" name="Formula" r:id="rId9" imgW="2916000" imgH="494280" progId="Equation.Ribbit">
                  <p:embed/>
                </p:oleObj>
              </mc:Choice>
              <mc:Fallback>
                <p:oleObj name="Formula" r:id="rId9" imgW="2916000" imgH="494280" progId="Equation.Ribbi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5429250"/>
                        <a:ext cx="5780088" cy="979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Dimension Reduction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One way to avoid the curse of dimensionality is by projecting the data onto a lower-dimensional space.</a:t>
            </a:r>
          </a:p>
          <a:p>
            <a:r>
              <a:rPr lang="en-US" altLang="zh-CN" dirty="0">
                <a:ea typeface="宋体" pitchFamily="2" charset="-122"/>
              </a:rPr>
              <a:t>Techniques for dimension reduction: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Principal Component Analysis (PCA</a:t>
            </a:r>
            <a:r>
              <a:rPr lang="en-US" altLang="zh-CN" dirty="0" smtClean="0">
                <a:ea typeface="宋体" pitchFamily="2" charset="-122"/>
              </a:rPr>
              <a:t>)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Singular value decomposition (SVD)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Nonnegative matrix factorization (NMF)</a:t>
            </a:r>
            <a:endParaRPr lang="en-US" altLang="zh-CN" dirty="0">
              <a:ea typeface="宋体" pitchFamily="2" charset="-122"/>
            </a:endParaRPr>
          </a:p>
          <a:p>
            <a:pPr lvl="1"/>
            <a:r>
              <a:rPr lang="en-US" altLang="zh-CN" dirty="0" smtClean="0">
                <a:ea typeface="宋体" pitchFamily="2" charset="-122"/>
              </a:rPr>
              <a:t>Multi-dimensional Scaling (MDS). </a:t>
            </a:r>
            <a:endParaRPr lang="en-US" altLang="zh-CN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奇异值分解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(SVD)</a:t>
            </a:r>
            <a:endParaRPr lang="zh-CN" altLang="en-US" dirty="0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In other words, A</a:t>
            </a:r>
            <a:r>
              <a:rPr lang="en-US" altLang="zh-CN" baseline="-25000" smtClean="0"/>
              <a:t>k</a:t>
            </a:r>
            <a:r>
              <a:rPr lang="en-US" altLang="zh-CN" smtClean="0"/>
              <a:t>, which is constructed from the k-largest singular triplets of A, is the closest rank-k matrix to A. In fact, A</a:t>
            </a:r>
            <a:r>
              <a:rPr lang="en-US" altLang="zh-CN" baseline="-25000" smtClean="0"/>
              <a:t>k</a:t>
            </a:r>
            <a:r>
              <a:rPr lang="en-US" altLang="zh-CN" smtClean="0"/>
              <a:t> is the best approximation to A for any unitarily invariant norm[*]. </a:t>
            </a: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1928813" y="5000625"/>
            <a:ext cx="59293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* L. MIRSKY, Symmetric gage functions and unitarilly invariant norms, Q. J. Math, 11(1960), pp. 50-59.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矩阵近似</a:t>
            </a:r>
          </a:p>
        </p:txBody>
      </p:sp>
      <p:sp>
        <p:nvSpPr>
          <p:cNvPr id="12293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前</a:t>
            </a:r>
            <a:r>
              <a:rPr lang="en-US" altLang="zh-CN" smtClean="0"/>
              <a:t>k</a:t>
            </a:r>
            <a:r>
              <a:rPr lang="zh-CN" altLang="en-US" smtClean="0"/>
              <a:t>个奇异值的贡献率</a:t>
            </a:r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可以根据贡献率截取前</a:t>
            </a:r>
            <a:r>
              <a:rPr lang="en-US" altLang="zh-CN" smtClean="0"/>
              <a:t>k</a:t>
            </a:r>
            <a:r>
              <a:rPr lang="zh-CN" altLang="en-US" smtClean="0"/>
              <a:t>个奇异值近似矩阵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273425" y="2286000"/>
          <a:ext cx="1316038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" name="Formula" r:id="rId3" imgW="663120" imgH="793800" progId="Equation.Ribbit">
                  <p:embed/>
                </p:oleObj>
              </mc:Choice>
              <mc:Fallback>
                <p:oleObj name="Formula" r:id="rId3" imgW="663120" imgH="79380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425" y="2286000"/>
                        <a:ext cx="1316038" cy="157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3357563" y="4857750"/>
          <a:ext cx="1976437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" name="Formula" r:id="rId5" imgW="997200" imgH="475200" progId="Equation.Ribbit">
                  <p:embed/>
                </p:oleObj>
              </mc:Choice>
              <mc:Fallback>
                <p:oleObj name="Formula" r:id="rId5" imgW="997200" imgH="47520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4857750"/>
                        <a:ext cx="1976437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SVD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举例</a:t>
            </a:r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3000375" y="1714500"/>
          <a:ext cx="305911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" name="Formula" r:id="rId3" imgW="1543320" imgH="564120" progId="Equation.Ribbit">
                  <p:embed/>
                </p:oleObj>
              </mc:Choice>
              <mc:Fallback>
                <p:oleObj name="Formula" r:id="rId3" imgW="1543320" imgH="56412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1714500"/>
                        <a:ext cx="3059113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1592263" y="3175000"/>
          <a:ext cx="58102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" name="Formula" r:id="rId5" imgW="2930040" imgH="179280" progId="Equation.Ribbit">
                  <p:embed/>
                </p:oleObj>
              </mc:Choice>
              <mc:Fallback>
                <p:oleObj name="Formula" r:id="rId5" imgW="2930040" imgH="17928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3175000"/>
                        <a:ext cx="581025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3714750" y="3786188"/>
          <a:ext cx="19510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" name="Formula" r:id="rId7" imgW="984600" imgH="179280" progId="Equation.Ribbit">
                  <p:embed/>
                </p:oleObj>
              </mc:Choice>
              <mc:Fallback>
                <p:oleObj name="Formula" r:id="rId7" imgW="984600" imgH="17928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3786188"/>
                        <a:ext cx="1951038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>
            <a:graphicFrameLocks noChangeAspect="1"/>
          </p:cNvGraphicFramePr>
          <p:nvPr/>
        </p:nvGraphicFramePr>
        <p:xfrm>
          <a:off x="1928813" y="4572000"/>
          <a:ext cx="6070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" name="Formula" r:id="rId9" imgW="3063240" imgH="564120" progId="Equation.Ribbit">
                  <p:embed/>
                </p:oleObj>
              </mc:Choice>
              <mc:Fallback>
                <p:oleObj name="Formula" r:id="rId9" imgW="3063240" imgH="564120" progId="Equation.Ribbi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4572000"/>
                        <a:ext cx="6070600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标题 1"/>
          <p:cNvSpPr>
            <a:spLocks noGrp="1"/>
          </p:cNvSpPr>
          <p:nvPr>
            <p:ph type="title" idx="4294967295"/>
          </p:nvPr>
        </p:nvSpPr>
        <p:spPr>
          <a:xfrm>
            <a:off x="571500" y="2857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SVD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举例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2994025" y="1643063"/>
          <a:ext cx="26781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0" name="Formula" r:id="rId3" imgW="1351440" imgH="179280" progId="Equation.Ribbit">
                  <p:embed/>
                </p:oleObj>
              </mc:Choice>
              <mc:Fallback>
                <p:oleObj name="Formula" r:id="rId3" imgW="1351440" imgH="17928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1643063"/>
                        <a:ext cx="2678113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3"/>
          <p:cNvGraphicFramePr>
            <a:graphicFrameLocks noChangeAspect="1"/>
          </p:cNvGraphicFramePr>
          <p:nvPr/>
        </p:nvGraphicFramePr>
        <p:xfrm>
          <a:off x="785813" y="2428875"/>
          <a:ext cx="7697787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" name="Formula" r:id="rId5" imgW="5320080" imgH="937440" progId="Equation.Ribbit">
                  <p:embed/>
                </p:oleObj>
              </mc:Choice>
              <mc:Fallback>
                <p:oleObj name="Formula" r:id="rId5" imgW="5320080" imgH="93744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2428875"/>
                        <a:ext cx="7697787" cy="1357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1643063" y="3929063"/>
          <a:ext cx="625475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2" name="Formula" r:id="rId7" imgW="3154680" imgH="390240" progId="Equation.Ribbit">
                  <p:embed/>
                </p:oleObj>
              </mc:Choice>
              <mc:Fallback>
                <p:oleObj name="Formula" r:id="rId7" imgW="3154680" imgH="39024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3929063"/>
                        <a:ext cx="625475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928688" y="5000625"/>
          <a:ext cx="7643812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3" name="Formula" r:id="rId9" imgW="4226760" imgH="811800" progId="Equation.Ribbit">
                  <p:embed/>
                </p:oleObj>
              </mc:Choice>
              <mc:Fallback>
                <p:oleObj name="Formula" r:id="rId9" imgW="4226760" imgH="811800" progId="Equation.Ribbi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5000625"/>
                        <a:ext cx="7643812" cy="146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SVD in 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svd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la.svd()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 good demo</a:t>
            </a:r>
          </a:p>
          <a:p>
            <a:pPr>
              <a:buNone/>
            </a:pPr>
            <a:r>
              <a:rPr lang="en-US" altLang="zh-CN" dirty="0" smtClean="0"/>
              <a:t> </a:t>
            </a:r>
            <a:r>
              <a:rPr lang="en-US" altLang="zh-CN" sz="2800" dirty="0" smtClean="0"/>
              <a:t>http://www.ats.ucla.edu/stat/r/pages/svd_demos.htm</a:t>
            </a:r>
            <a:endParaRPr lang="zh-CN" altLang="en-US" sz="2800" dirty="0" smtClean="0"/>
          </a:p>
          <a:p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SVD vs PCA</a:t>
            </a:r>
            <a:endParaRPr lang="zh-CN" altLang="en-US" smtClean="0"/>
          </a:p>
        </p:txBody>
      </p:sp>
      <p:sp>
        <p:nvSpPr>
          <p:cNvPr id="31747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mtClean="0"/>
              <a:t>If X is centering  each column, then X</a:t>
            </a:r>
            <a:r>
              <a:rPr lang="en-US" altLang="zh-CN" baseline="30000" smtClean="0"/>
              <a:t>T</a:t>
            </a:r>
            <a:r>
              <a:rPr lang="en-US" altLang="zh-CN" smtClean="0"/>
              <a:t>X is proportional to the covariance matrix of  variables g</a:t>
            </a:r>
            <a:r>
              <a:rPr lang="en-US" altLang="zh-CN" baseline="-25000" smtClean="0"/>
              <a:t>i</a:t>
            </a:r>
            <a:r>
              <a:rPr lang="en-US" altLang="zh-CN" smtClean="0"/>
              <a:t>. So, the right singular vectors {v</a:t>
            </a:r>
            <a:r>
              <a:rPr lang="en-US" altLang="zh-CN" baseline="-25000" smtClean="0"/>
              <a:t>k</a:t>
            </a:r>
            <a:r>
              <a:rPr lang="en-US" altLang="zh-CN" smtClean="0"/>
              <a:t>} are the same as the principal components. </a:t>
            </a:r>
            <a:endParaRPr lang="en-US" altLang="zh-CN" b="1" smtClean="0"/>
          </a:p>
          <a:p>
            <a:r>
              <a:rPr lang="en-US" altLang="zh-CN" smtClean="0"/>
              <a:t>If instead each row of X is centered, XX</a:t>
            </a:r>
            <a:r>
              <a:rPr lang="en-US" altLang="zh-CN" baseline="30000" smtClean="0"/>
              <a:t>T</a:t>
            </a:r>
            <a:r>
              <a:rPr lang="en-US" altLang="zh-CN" smtClean="0"/>
              <a:t> is proportional to the covariance matrix of the variables a</a:t>
            </a:r>
            <a:r>
              <a:rPr lang="en-US" altLang="zh-CN" baseline="-25000" smtClean="0"/>
              <a:t>j</a:t>
            </a:r>
            <a:r>
              <a:rPr lang="en-US" altLang="zh-CN" smtClean="0"/>
              <a:t>. In this case, the left singular vectors {u</a:t>
            </a:r>
            <a:r>
              <a:rPr lang="en-US" altLang="zh-CN" baseline="-25000" smtClean="0"/>
              <a:t>k</a:t>
            </a:r>
            <a:r>
              <a:rPr lang="en-US" altLang="zh-CN" smtClean="0"/>
              <a:t>} are the same as the principal components of {a</a:t>
            </a:r>
            <a:r>
              <a:rPr lang="en-US" altLang="zh-CN" baseline="-25000" smtClean="0"/>
              <a:t>j</a:t>
            </a:r>
            <a:r>
              <a:rPr lang="en-US" altLang="zh-CN" smtClean="0"/>
              <a:t>}.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Data Fitting Problem</a:t>
            </a:r>
          </a:p>
        </p:txBody>
      </p:sp>
      <p:sp>
        <p:nvSpPr>
          <p:cNvPr id="32771" name="Content Placeholder 2"/>
          <p:cNvSpPr txBox="1">
            <a:spLocks/>
          </p:cNvSpPr>
          <p:nvPr/>
        </p:nvSpPr>
        <p:spPr bwMode="auto">
          <a:xfrm>
            <a:off x="457200" y="10668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2400" i="1">
              <a:solidFill>
                <a:srgbClr val="7097D3"/>
              </a:solidFill>
              <a:latin typeface="Century Gothic" pitchFamily="34" charset="0"/>
            </a:endParaRPr>
          </a:p>
        </p:txBody>
      </p:sp>
      <p:pic>
        <p:nvPicPr>
          <p:cNvPr id="32772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806825"/>
            <a:ext cx="5486400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24000"/>
            <a:ext cx="23622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057400"/>
            <a:ext cx="3276600" cy="183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0563" y="2428875"/>
            <a:ext cx="3048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Image Processing</a:t>
            </a:r>
          </a:p>
        </p:txBody>
      </p:sp>
      <p:pic>
        <p:nvPicPr>
          <p:cNvPr id="3379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8434" b="-8434"/>
          <a:stretch>
            <a:fillRect/>
          </a:stretch>
        </p:blipFill>
        <p:spPr>
          <a:xfrm>
            <a:off x="500063" y="2071688"/>
            <a:ext cx="8229600" cy="4525962"/>
          </a:xfrm>
        </p:spPr>
      </p:pic>
      <p:sp>
        <p:nvSpPr>
          <p:cNvPr id="33796" name="Content Placeholder 2"/>
          <p:cNvSpPr txBox="1">
            <a:spLocks/>
          </p:cNvSpPr>
          <p:nvPr/>
        </p:nvSpPr>
        <p:spPr bwMode="auto">
          <a:xfrm>
            <a:off x="500063" y="12858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cs-CZ" altLang="zh-CN" sz="2400">
                <a:solidFill>
                  <a:srgbClr val="7F7F7F"/>
                </a:solidFill>
              </a:rPr>
              <a:t>[U,W,V]=svd(A)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fr-FR" altLang="zh-CN" sz="2400">
                <a:solidFill>
                  <a:srgbClr val="7F7F7F"/>
                </a:solidFill>
              </a:rPr>
              <a:t>NewImg=U(:,1)*W(1,1)*V(:,1)’</a:t>
            </a:r>
            <a:endParaRPr lang="en-US" altLang="zh-CN" sz="2400" i="1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Digital Signal Processing (DSP)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28625" y="1357313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zh-CN" smtClean="0"/>
              <a:t>SVD is used as a method for noise reduction. </a:t>
            </a:r>
          </a:p>
          <a:p>
            <a:pPr eaLnBrk="1" hangingPunct="1"/>
            <a:r>
              <a:rPr lang="en-US" altLang="zh-CN" smtClean="0"/>
              <a:t>Let a matrix </a:t>
            </a:r>
            <a:r>
              <a:rPr lang="en-US" altLang="zh-CN" i="1" smtClean="0">
                <a:solidFill>
                  <a:srgbClr val="000000"/>
                </a:solidFill>
              </a:rPr>
              <a:t>A</a:t>
            </a:r>
            <a:r>
              <a:rPr lang="en-US" altLang="zh-CN" smtClean="0"/>
              <a:t> represent the noisy signal:</a:t>
            </a:r>
          </a:p>
          <a:p>
            <a:pPr lvl="1" eaLnBrk="1" hangingPunct="1"/>
            <a:r>
              <a:rPr lang="en-US" altLang="zh-CN" smtClean="0"/>
              <a:t> compute the SVD, </a:t>
            </a:r>
          </a:p>
          <a:p>
            <a:pPr lvl="1" eaLnBrk="1" hangingPunct="1"/>
            <a:r>
              <a:rPr lang="en-US" altLang="zh-CN" smtClean="0"/>
              <a:t>and then discard small singular values of </a:t>
            </a:r>
            <a:r>
              <a:rPr lang="en-US" altLang="zh-CN" i="1" smtClean="0">
                <a:solidFill>
                  <a:srgbClr val="000000"/>
                </a:solidFill>
              </a:rPr>
              <a:t>A</a:t>
            </a:r>
            <a:r>
              <a:rPr lang="en-US" altLang="zh-CN" smtClean="0"/>
              <a:t>.</a:t>
            </a:r>
          </a:p>
          <a:p>
            <a:pPr eaLnBrk="1" hangingPunct="1"/>
            <a:r>
              <a:rPr lang="en-US" altLang="zh-CN" smtClean="0"/>
              <a:t>It can be shown that the small singular values mainly represent the noise, and thus the </a:t>
            </a:r>
            <a:r>
              <a:rPr lang="en-US" altLang="zh-CN" smtClean="0">
                <a:solidFill>
                  <a:srgbClr val="000000"/>
                </a:solidFill>
              </a:rPr>
              <a:t>rank-</a:t>
            </a:r>
            <a:r>
              <a:rPr lang="en-US" altLang="zh-CN" i="1" smtClean="0">
                <a:solidFill>
                  <a:srgbClr val="000000"/>
                </a:solidFill>
              </a:rPr>
              <a:t>k</a:t>
            </a:r>
            <a:r>
              <a:rPr lang="en-US" altLang="zh-CN" smtClean="0"/>
              <a:t> matrix </a:t>
            </a:r>
            <a:r>
              <a:rPr lang="en-US" altLang="zh-CN" i="1" smtClean="0">
                <a:solidFill>
                  <a:srgbClr val="000000"/>
                </a:solidFill>
              </a:rPr>
              <a:t>A</a:t>
            </a:r>
            <a:r>
              <a:rPr lang="en-US" altLang="zh-CN" sz="2800" i="1" baseline="-30000" smtClean="0">
                <a:solidFill>
                  <a:srgbClr val="000000"/>
                </a:solidFill>
              </a:rPr>
              <a:t>k</a:t>
            </a:r>
            <a:r>
              <a:rPr lang="en-US" altLang="zh-CN" i="1" smtClean="0">
                <a:solidFill>
                  <a:srgbClr val="000000"/>
                </a:solidFill>
              </a:rPr>
              <a:t> </a:t>
            </a:r>
            <a:r>
              <a:rPr lang="en-US" altLang="zh-CN" smtClean="0"/>
              <a:t>represents a filtered signal with less noise. </a:t>
            </a: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Applications</a:t>
            </a:r>
            <a:endParaRPr lang="zh-CN" altLang="en-US" smtClean="0"/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457200" y="1500188"/>
            <a:ext cx="8229600" cy="4625975"/>
          </a:xfrm>
        </p:spPr>
        <p:txBody>
          <a:bodyPr>
            <a:normAutofit lnSpcReduction="10000"/>
          </a:bodyPr>
          <a:lstStyle/>
          <a:p>
            <a:r>
              <a:rPr lang="en-US" altLang="zh-CN" smtClean="0"/>
              <a:t>Information retrieval</a:t>
            </a:r>
          </a:p>
          <a:p>
            <a:pPr lvl="1"/>
            <a:r>
              <a:rPr lang="en-US" altLang="zh-CN" smtClean="0"/>
              <a:t>LSI: Latent semantic indexing</a:t>
            </a:r>
          </a:p>
          <a:p>
            <a:pPr lvl="1"/>
            <a:r>
              <a:rPr lang="en-US" altLang="zh-CN" smtClean="0"/>
              <a:t>SVD applied to term document matrix</a:t>
            </a:r>
          </a:p>
          <a:p>
            <a:pPr lvl="1"/>
            <a:r>
              <a:rPr lang="en-US" altLang="zh-CN" smtClean="0"/>
              <a:t>compute best rank k approximation</a:t>
            </a:r>
          </a:p>
          <a:p>
            <a:pPr lvl="1"/>
            <a:r>
              <a:rPr lang="en-US" altLang="zh-CN" smtClean="0"/>
              <a:t>eigenvectors correspond to linguistic concepts</a:t>
            </a:r>
          </a:p>
          <a:p>
            <a:r>
              <a:rPr lang="en-US" altLang="zh-CN" smtClean="0"/>
              <a:t>Gene expression data analysis</a:t>
            </a:r>
          </a:p>
          <a:p>
            <a:pPr lvl="1"/>
            <a:r>
              <a:rPr lang="en-US" altLang="zh-CN" smtClean="0"/>
              <a:t>SVD useful preprocessing step</a:t>
            </a:r>
          </a:p>
          <a:p>
            <a:pPr lvl="1"/>
            <a:r>
              <a:rPr lang="en-US" altLang="zh-CN" smtClean="0"/>
              <a:t>grouping genes by transcriptional response, grouping assays by expression profile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95475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Part I</a:t>
            </a:r>
            <a:br>
              <a:rPr lang="en-US" altLang="zh-CN" dirty="0" smtClean="0"/>
            </a:br>
            <a:r>
              <a:rPr lang="en-US" altLang="zh-CN" dirty="0" smtClean="0"/>
              <a:t>Principle Component Analysis</a:t>
            </a:r>
            <a:br>
              <a:rPr lang="en-US" altLang="zh-CN" dirty="0" smtClean="0"/>
            </a:br>
            <a:r>
              <a:rPr lang="en-US" altLang="zh-CN" dirty="0" smtClean="0"/>
              <a:t>(PCA)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4000" dirty="0"/>
              <a:t>Latent Semantic Indexing </a:t>
            </a:r>
            <a:r>
              <a:rPr lang="en-US" altLang="zh-CN" sz="4000" dirty="0" smtClean="0"/>
              <a:t>(LSI)</a:t>
            </a:r>
            <a:r>
              <a:rPr lang="tr-TR" sz="4000" dirty="0"/>
              <a:t/>
            </a:r>
            <a:br>
              <a:rPr lang="tr-TR" sz="4000" dirty="0"/>
            </a:br>
            <a:r>
              <a:rPr lang="tr-TR" sz="4000" dirty="0"/>
              <a:t>  </a:t>
            </a:r>
            <a:r>
              <a:rPr lang="en-US" altLang="zh-CN" sz="4000" dirty="0"/>
              <a:t>by </a:t>
            </a:r>
            <a:r>
              <a:rPr lang="tr-TR" sz="4000" dirty="0"/>
              <a:t/>
            </a:r>
            <a:br>
              <a:rPr lang="tr-TR" sz="4000" dirty="0"/>
            </a:br>
            <a:r>
              <a:rPr lang="en-US" altLang="zh-CN" sz="4000" dirty="0"/>
              <a:t>Singular Value</a:t>
            </a:r>
            <a:r>
              <a:rPr lang="tr-TR" sz="4000" dirty="0"/>
              <a:t> </a:t>
            </a:r>
            <a:r>
              <a:rPr lang="en-US" altLang="zh-CN" sz="4000" dirty="0"/>
              <a:t>Decomposition</a:t>
            </a:r>
          </a:p>
        </p:txBody>
      </p:sp>
      <p:sp>
        <p:nvSpPr>
          <p:cNvPr id="36867" name="TextBox 2"/>
          <p:cNvSpPr txBox="1">
            <a:spLocks noChangeArrowheads="1"/>
          </p:cNvSpPr>
          <p:nvPr/>
        </p:nvSpPr>
        <p:spPr bwMode="auto">
          <a:xfrm>
            <a:off x="714375" y="4429125"/>
            <a:ext cx="8001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/>
              <a:t> </a:t>
            </a:r>
            <a:r>
              <a:rPr lang="en-US" altLang="zh-CN" sz="2400"/>
              <a:t>Michael W. Berry, Susan T. Dumais, Gavin W. O'Brien. Using Linear Algebra for Intelligent Information Retrieval.  SIAM Review 37(4): 573-595, 1995.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Information Retrieval</a:t>
            </a:r>
            <a:endParaRPr lang="zh-CN" altLang="en-US" smtClean="0"/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500063" y="1571625"/>
            <a:ext cx="8229600" cy="4525963"/>
          </a:xfrm>
        </p:spPr>
        <p:txBody>
          <a:bodyPr/>
          <a:lstStyle/>
          <a:p>
            <a:pPr algn="just" eaLnBrk="1" hangingPunct="1"/>
            <a:r>
              <a:rPr lang="en-US" altLang="zh-CN" smtClean="0">
                <a:cs typeface="Times New Roman" pitchFamily="18" charset="0"/>
              </a:rPr>
              <a:t>Q : “</a:t>
            </a:r>
            <a:r>
              <a:rPr lang="en-US" altLang="zh-CN" u="sng" smtClean="0">
                <a:cs typeface="Times New Roman" pitchFamily="18" charset="0"/>
              </a:rPr>
              <a:t>Light</a:t>
            </a:r>
            <a:r>
              <a:rPr lang="en-US" altLang="zh-CN" smtClean="0">
                <a:cs typeface="Times New Roman" pitchFamily="18" charset="0"/>
              </a:rPr>
              <a:t> </a:t>
            </a:r>
            <a:r>
              <a:rPr lang="en-US" altLang="zh-CN" u="sng" smtClean="0">
                <a:cs typeface="Times New Roman" pitchFamily="18" charset="0"/>
              </a:rPr>
              <a:t>wave</a:t>
            </a:r>
            <a:r>
              <a:rPr lang="en-US" altLang="zh-CN" smtClean="0">
                <a:cs typeface="Times New Roman" pitchFamily="18" charset="0"/>
              </a:rPr>
              <a:t>s.”</a:t>
            </a:r>
          </a:p>
          <a:p>
            <a:pPr algn="just" eaLnBrk="1" hangingPunct="1"/>
            <a:r>
              <a:rPr lang="en-US" altLang="zh-CN" smtClean="0">
                <a:cs typeface="Times New Roman" pitchFamily="18" charset="0"/>
              </a:rPr>
              <a:t>D</a:t>
            </a:r>
            <a:r>
              <a:rPr lang="en-US" altLang="zh-CN" baseline="-30000" smtClean="0">
                <a:cs typeface="Times New Roman" pitchFamily="18" charset="0"/>
              </a:rPr>
              <a:t>1</a:t>
            </a:r>
            <a:r>
              <a:rPr lang="en-US" altLang="zh-CN" smtClean="0">
                <a:cs typeface="Times New Roman" pitchFamily="18" charset="0"/>
              </a:rPr>
              <a:t>: “</a:t>
            </a:r>
            <a:r>
              <a:rPr lang="en-US" altLang="zh-CN" u="sng" smtClean="0">
                <a:cs typeface="Times New Roman" pitchFamily="18" charset="0"/>
              </a:rPr>
              <a:t>Particle</a:t>
            </a:r>
            <a:r>
              <a:rPr lang="en-US" altLang="zh-CN" smtClean="0">
                <a:cs typeface="Times New Roman" pitchFamily="18" charset="0"/>
              </a:rPr>
              <a:t> and </a:t>
            </a:r>
            <a:r>
              <a:rPr lang="en-US" altLang="zh-CN" u="sng" smtClean="0">
                <a:cs typeface="Times New Roman" pitchFamily="18" charset="0"/>
              </a:rPr>
              <a:t>wave</a:t>
            </a:r>
            <a:r>
              <a:rPr lang="en-US" altLang="zh-CN" smtClean="0">
                <a:cs typeface="Times New Roman" pitchFamily="18" charset="0"/>
              </a:rPr>
              <a:t> </a:t>
            </a:r>
            <a:r>
              <a:rPr lang="en-US" altLang="zh-CN" u="sng" smtClean="0">
                <a:cs typeface="Times New Roman" pitchFamily="18" charset="0"/>
              </a:rPr>
              <a:t>model</a:t>
            </a:r>
            <a:r>
              <a:rPr lang="en-US" altLang="zh-CN" smtClean="0">
                <a:cs typeface="Times New Roman" pitchFamily="18" charset="0"/>
              </a:rPr>
              <a:t>s of </a:t>
            </a:r>
            <a:r>
              <a:rPr lang="en-US" altLang="zh-CN" u="sng" smtClean="0">
                <a:cs typeface="Times New Roman" pitchFamily="18" charset="0"/>
              </a:rPr>
              <a:t>light</a:t>
            </a:r>
            <a:r>
              <a:rPr lang="en-US" altLang="zh-CN" smtClean="0">
                <a:cs typeface="Times New Roman" pitchFamily="18" charset="0"/>
              </a:rPr>
              <a:t>.”</a:t>
            </a:r>
          </a:p>
          <a:p>
            <a:pPr algn="just" eaLnBrk="1" hangingPunct="1"/>
            <a:r>
              <a:rPr lang="en-US" altLang="zh-CN" smtClean="0">
                <a:cs typeface="Times New Roman" pitchFamily="18" charset="0"/>
              </a:rPr>
              <a:t>D</a:t>
            </a:r>
            <a:r>
              <a:rPr lang="en-US" altLang="zh-CN" baseline="-30000" smtClean="0">
                <a:cs typeface="Times New Roman" pitchFamily="18" charset="0"/>
              </a:rPr>
              <a:t>2</a:t>
            </a:r>
            <a:r>
              <a:rPr lang="en-US" altLang="zh-CN" smtClean="0">
                <a:cs typeface="Times New Roman" pitchFamily="18" charset="0"/>
              </a:rPr>
              <a:t>: “</a:t>
            </a:r>
            <a:r>
              <a:rPr lang="en-US" altLang="zh-CN" u="sng" smtClean="0">
                <a:cs typeface="Times New Roman" pitchFamily="18" charset="0"/>
              </a:rPr>
              <a:t>Surfing</a:t>
            </a:r>
            <a:r>
              <a:rPr lang="en-US" altLang="zh-CN" smtClean="0">
                <a:cs typeface="Times New Roman" pitchFamily="18" charset="0"/>
              </a:rPr>
              <a:t> on the </a:t>
            </a:r>
            <a:r>
              <a:rPr lang="en-US" altLang="zh-CN" u="sng" smtClean="0">
                <a:cs typeface="Times New Roman" pitchFamily="18" charset="0"/>
              </a:rPr>
              <a:t>wave</a:t>
            </a:r>
            <a:r>
              <a:rPr lang="en-US" altLang="zh-CN" smtClean="0">
                <a:cs typeface="Times New Roman" pitchFamily="18" charset="0"/>
              </a:rPr>
              <a:t>s under </a:t>
            </a:r>
            <a:r>
              <a:rPr lang="en-US" altLang="zh-CN" u="sng" smtClean="0">
                <a:cs typeface="Times New Roman" pitchFamily="18" charset="0"/>
              </a:rPr>
              <a:t>star</a:t>
            </a:r>
            <a:r>
              <a:rPr lang="en-US" altLang="zh-CN" smtClean="0">
                <a:cs typeface="Times New Roman" pitchFamily="18" charset="0"/>
              </a:rPr>
              <a:t> </a:t>
            </a:r>
            <a:r>
              <a:rPr lang="en-US" altLang="zh-CN" u="sng" smtClean="0">
                <a:cs typeface="Times New Roman" pitchFamily="18" charset="0"/>
              </a:rPr>
              <a:t>light</a:t>
            </a:r>
            <a:r>
              <a:rPr lang="en-US" altLang="zh-CN" smtClean="0">
                <a:cs typeface="Times New Roman" pitchFamily="18" charset="0"/>
              </a:rPr>
              <a:t>s.”</a:t>
            </a:r>
          </a:p>
          <a:p>
            <a:pPr algn="just" eaLnBrk="1" hangingPunct="1"/>
            <a:r>
              <a:rPr lang="en-US" altLang="zh-CN" smtClean="0">
                <a:cs typeface="Times New Roman" pitchFamily="18" charset="0"/>
              </a:rPr>
              <a:t>D</a:t>
            </a:r>
            <a:r>
              <a:rPr lang="en-US" altLang="zh-CN" baseline="-30000" smtClean="0">
                <a:cs typeface="Times New Roman" pitchFamily="18" charset="0"/>
              </a:rPr>
              <a:t>3</a:t>
            </a:r>
            <a:r>
              <a:rPr lang="en-US" altLang="zh-CN" smtClean="0">
                <a:cs typeface="Times New Roman" pitchFamily="18" charset="0"/>
              </a:rPr>
              <a:t>: “</a:t>
            </a:r>
            <a:r>
              <a:rPr lang="en-US" altLang="zh-CN" u="sng" smtClean="0">
                <a:cs typeface="Times New Roman" pitchFamily="18" charset="0"/>
              </a:rPr>
              <a:t>Electro-magnetic</a:t>
            </a:r>
            <a:r>
              <a:rPr lang="en-US" altLang="zh-CN" sz="4400" smtClean="0">
                <a:cs typeface="Times New Roman" pitchFamily="18" charset="0"/>
              </a:rPr>
              <a:t> </a:t>
            </a:r>
            <a:r>
              <a:rPr lang="en-US" altLang="zh-CN" sz="3600" u="sng" smtClean="0">
                <a:cs typeface="Times New Roman" pitchFamily="18" charset="0"/>
              </a:rPr>
              <a:t>model</a:t>
            </a:r>
            <a:r>
              <a:rPr lang="en-US" altLang="zh-CN" sz="3600" smtClean="0">
                <a:cs typeface="Times New Roman" pitchFamily="18" charset="0"/>
              </a:rPr>
              <a:t>s for </a:t>
            </a:r>
            <a:r>
              <a:rPr lang="en-US" altLang="zh-CN" sz="3600" u="sng" smtClean="0">
                <a:cs typeface="Times New Roman" pitchFamily="18" charset="0"/>
              </a:rPr>
              <a:t>foton</a:t>
            </a:r>
            <a:r>
              <a:rPr lang="en-US" altLang="zh-CN" sz="3600" smtClean="0">
                <a:cs typeface="Times New Roman" pitchFamily="18" charset="0"/>
              </a:rPr>
              <a:t>s.”</a:t>
            </a:r>
          </a:p>
          <a:p>
            <a:endParaRPr lang="zh-CN" altLang="en-US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4214813"/>
            <a:ext cx="8642350" cy="151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Motivation for LSI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To find and fit a useful model of the relationships between terms and documents.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 To find out what terms "really" are implied by a query 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LSI allow the user to search for concepts rather than specific words.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LSI can retrieve documents related to a user's query even when the query and the documents do not share any common terms.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How LSI Works?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/>
              <a:t>Uses multidimensional vector space to place all documents and terms.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Each dimension in that space corresponds to a concept existing in the collection.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Thus underlying topics of the document is encoded in a vector.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Common related terms in a document and query will pull document and query vector close to each other.  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LSI Method</a:t>
            </a:r>
            <a:endParaRPr lang="zh-CN" altLang="en-US" smtClean="0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cs typeface="Times New Roman" pitchFamily="18" charset="0"/>
              </a:rPr>
              <a:t>Create a rank-</a:t>
            </a:r>
            <a:r>
              <a:rPr lang="en-US" altLang="zh-CN" i="1" smtClean="0">
                <a:cs typeface="Times New Roman" pitchFamily="18" charset="0"/>
              </a:rPr>
              <a:t>k</a:t>
            </a:r>
            <a:r>
              <a:rPr lang="en-US" altLang="zh-CN" smtClean="0">
                <a:cs typeface="Times New Roman" pitchFamily="18" charset="0"/>
              </a:rPr>
              <a:t> approximation to </a:t>
            </a:r>
            <a:r>
              <a:rPr lang="en-US" altLang="zh-CN" i="1" smtClean="0">
                <a:cs typeface="Times New Roman" pitchFamily="18" charset="0"/>
              </a:rPr>
              <a:t>A</a:t>
            </a:r>
          </a:p>
          <a:p>
            <a:r>
              <a:rPr lang="en-US" altLang="zh-CN" smtClean="0">
                <a:cs typeface="Times New Roman" pitchFamily="18" charset="0"/>
              </a:rPr>
              <a:t>k &lt; </a:t>
            </a:r>
            <a:r>
              <a:rPr lang="en-US" altLang="zh-CN" i="1" smtClean="0">
                <a:cs typeface="Times New Roman" pitchFamily="18" charset="0"/>
              </a:rPr>
              <a:t>r</a:t>
            </a:r>
            <a:r>
              <a:rPr lang="en-US" altLang="zh-CN" i="1" baseline="-30000" smtClean="0">
                <a:cs typeface="Times New Roman" pitchFamily="18" charset="0"/>
              </a:rPr>
              <a:t>A  </a:t>
            </a:r>
            <a:r>
              <a:rPr lang="en-US" altLang="zh-CN" smtClean="0">
                <a:cs typeface="Times New Roman" pitchFamily="18" charset="0"/>
              </a:rPr>
              <a:t>or k = </a:t>
            </a:r>
            <a:r>
              <a:rPr lang="en-US" altLang="zh-CN" i="1" smtClean="0">
                <a:cs typeface="Times New Roman" pitchFamily="18" charset="0"/>
              </a:rPr>
              <a:t>r</a:t>
            </a:r>
            <a:r>
              <a:rPr lang="en-US" altLang="zh-CN" i="1" baseline="-30000" smtClean="0">
                <a:cs typeface="Times New Roman" pitchFamily="18" charset="0"/>
              </a:rPr>
              <a:t>A</a:t>
            </a:r>
            <a:r>
              <a:rPr lang="en-US" altLang="zh-CN" smtClean="0">
                <a:cs typeface="Times New Roman" pitchFamily="18" charset="0"/>
              </a:rPr>
              <a:t> ,</a:t>
            </a:r>
          </a:p>
          <a:p>
            <a:r>
              <a:rPr lang="en-US" altLang="zh-CN" i="1" smtClean="0">
                <a:cs typeface="Times New Roman" pitchFamily="18" charset="0"/>
              </a:rPr>
              <a:t>A</a:t>
            </a:r>
            <a:r>
              <a:rPr lang="en-US" altLang="zh-CN" i="1" baseline="-30000" smtClean="0">
                <a:cs typeface="Times New Roman" pitchFamily="18" charset="0"/>
              </a:rPr>
              <a:t>k</a:t>
            </a:r>
            <a:r>
              <a:rPr lang="en-US" altLang="zh-CN" i="1" smtClean="0">
                <a:cs typeface="Times New Roman" pitchFamily="18" charset="0"/>
              </a:rPr>
              <a:t> </a:t>
            </a:r>
            <a:r>
              <a:rPr lang="en-US" altLang="zh-CN" smtClean="0">
                <a:cs typeface="Times New Roman" pitchFamily="18" charset="0"/>
              </a:rPr>
              <a:t>= </a:t>
            </a:r>
            <a:r>
              <a:rPr lang="en-US" altLang="zh-CN" i="1" smtClean="0">
                <a:cs typeface="Times New Roman" pitchFamily="18" charset="0"/>
              </a:rPr>
              <a:t>U</a:t>
            </a:r>
            <a:r>
              <a:rPr lang="en-US" altLang="zh-CN" i="1" baseline="-30000" smtClean="0">
                <a:cs typeface="Times New Roman" pitchFamily="18" charset="0"/>
              </a:rPr>
              <a:t>k</a:t>
            </a:r>
            <a:r>
              <a:rPr lang="en-US" altLang="zh-CN" smtClean="0">
                <a:cs typeface="Times New Roman" pitchFamily="18" charset="0"/>
              </a:rPr>
              <a:t> S</a:t>
            </a:r>
            <a:r>
              <a:rPr lang="en-US" altLang="zh-CN" i="1" baseline="-30000" smtClean="0">
                <a:cs typeface="Times New Roman" pitchFamily="18" charset="0"/>
              </a:rPr>
              <a:t>k</a:t>
            </a:r>
            <a:r>
              <a:rPr lang="en-US" altLang="zh-CN" i="1" smtClean="0">
                <a:cs typeface="Times New Roman" pitchFamily="18" charset="0"/>
              </a:rPr>
              <a:t> V</a:t>
            </a:r>
            <a:r>
              <a:rPr lang="en-US" altLang="zh-CN" i="1" baseline="30000" smtClean="0">
                <a:cs typeface="Times New Roman" pitchFamily="18" charset="0"/>
              </a:rPr>
              <a:t>T</a:t>
            </a:r>
            <a:r>
              <a:rPr lang="en-US" altLang="zh-CN" i="1" baseline="-30000" smtClean="0">
                <a:cs typeface="Times New Roman" pitchFamily="18" charset="0"/>
              </a:rPr>
              <a:t>k</a:t>
            </a:r>
            <a:r>
              <a:rPr lang="en-US" altLang="zh-CN" i="1" smtClean="0">
                <a:cs typeface="Times New Roman" pitchFamily="18" charset="0"/>
              </a:rPr>
              <a:t> </a:t>
            </a:r>
          </a:p>
          <a:p>
            <a:endParaRPr lang="en-US" altLang="zh-CN" smtClean="0">
              <a:cs typeface="Times New Roman" pitchFamily="18" charset="0"/>
            </a:endParaRPr>
          </a:p>
          <a:p>
            <a:endParaRPr lang="en-US" altLang="zh-CN" i="1" smtClean="0">
              <a:cs typeface="Times New Roman" pitchFamily="18" charset="0"/>
            </a:endParaRPr>
          </a:p>
          <a:p>
            <a:endParaRPr lang="zh-CN" altLang="en-US" smtClean="0"/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63" y="3286125"/>
            <a:ext cx="5643562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285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LSI Method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Using truncated SVD, underlying </a:t>
            </a:r>
            <a:r>
              <a:rPr lang="en-US" altLang="zh-CN" i="1" smtClean="0"/>
              <a:t>latent</a:t>
            </a:r>
            <a:r>
              <a:rPr lang="en-US" altLang="zh-CN" smtClean="0"/>
              <a:t> structure is represented in reduced-k dimensional space.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i="1" smtClean="0"/>
              <a:t>Noise</a:t>
            </a:r>
            <a:r>
              <a:rPr lang="en-US" altLang="zh-CN" smtClean="0"/>
              <a:t> in word usage is eliminated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LSI-Procedure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/>
              <a:t>Obtain term-document matrix.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Compute the SVD.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Truncate-SVD into reduced-k LSI space.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k-dimensional semantic structure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Similarity on reduced-space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/>
              <a:t>Term-term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/>
              <a:t>Term-document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/>
              <a:t>Document-document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Query processing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Map the query to reduced k-space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zh-CN" smtClean="0"/>
              <a:t>          </a:t>
            </a:r>
            <a:r>
              <a:rPr lang="en-US" altLang="zh-CN" b="1" i="1" smtClean="0">
                <a:cs typeface="Times New Roman" pitchFamily="18" charset="0"/>
              </a:rPr>
              <a:t>q</a:t>
            </a:r>
            <a:r>
              <a:rPr lang="en-US" altLang="zh-CN" i="1" smtClean="0">
                <a:cs typeface="Times New Roman" pitchFamily="18" charset="0"/>
              </a:rPr>
              <a:t>’=q</a:t>
            </a:r>
            <a:r>
              <a:rPr lang="en-US" altLang="zh-CN" i="1" baseline="30000" smtClean="0">
                <a:cs typeface="Times New Roman" pitchFamily="18" charset="0"/>
              </a:rPr>
              <a:t>T</a:t>
            </a:r>
            <a:r>
              <a:rPr lang="en-US" altLang="zh-CN" i="1" smtClean="0">
                <a:cs typeface="Times New Roman" pitchFamily="18" charset="0"/>
              </a:rPr>
              <a:t>U</a:t>
            </a:r>
            <a:r>
              <a:rPr lang="en-US" altLang="zh-CN" i="1" baseline="-30000" smtClean="0">
                <a:cs typeface="Times New Roman" pitchFamily="18" charset="0"/>
              </a:rPr>
              <a:t>k</a:t>
            </a:r>
            <a:r>
              <a:rPr lang="en-US" altLang="zh-CN" i="1" smtClean="0">
                <a:cs typeface="Times New Roman" pitchFamily="18" charset="0"/>
              </a:rPr>
              <a:t>S</a:t>
            </a:r>
            <a:r>
              <a:rPr lang="en-US" altLang="zh-CN" i="1" baseline="30000" smtClean="0">
                <a:cs typeface="Times New Roman" pitchFamily="18" charset="0"/>
              </a:rPr>
              <a:t>-1</a:t>
            </a:r>
            <a:r>
              <a:rPr lang="en-US" altLang="zh-CN" i="1" baseline="-30000" smtClean="0">
                <a:cs typeface="Times New Roman" pitchFamily="18" charset="0"/>
              </a:rPr>
              <a:t>k</a:t>
            </a:r>
            <a:r>
              <a:rPr lang="en-US" altLang="zh-CN" smtClean="0">
                <a:cs typeface="Times New Roman" pitchFamily="18" charset="0"/>
              </a:rPr>
              <a:t> </a:t>
            </a:r>
          </a:p>
          <a:p>
            <a:pPr eaLnBrk="1" hangingPunct="1"/>
            <a:r>
              <a:rPr lang="en-US" altLang="zh-CN" smtClean="0">
                <a:cs typeface="Times New Roman" pitchFamily="18" charset="0"/>
              </a:rPr>
              <a:t>Retrieve documents or terms within a proximity.</a:t>
            </a:r>
          </a:p>
          <a:p>
            <a:pPr lvl="1" eaLnBrk="1" hangingPunct="1"/>
            <a:r>
              <a:rPr lang="en-US" altLang="zh-CN" smtClean="0">
                <a:cs typeface="Times New Roman" pitchFamily="18" charset="0"/>
              </a:rPr>
              <a:t>Cosine</a:t>
            </a:r>
          </a:p>
          <a:p>
            <a:pPr lvl="1" eaLnBrk="1" hangingPunct="1"/>
            <a:r>
              <a:rPr lang="en-US" altLang="zh-CN" smtClean="0">
                <a:cs typeface="Times New Roman" pitchFamily="18" charset="0"/>
              </a:rPr>
              <a:t>Best m	</a:t>
            </a:r>
            <a:r>
              <a:rPr lang="en-US" altLang="zh-CN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Updating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Folding-in     </a:t>
            </a:r>
          </a:p>
          <a:p>
            <a:pPr eaLnBrk="1" hangingPunct="1">
              <a:buFont typeface="Arial" charset="0"/>
              <a:buNone/>
            </a:pPr>
            <a:r>
              <a:rPr lang="en-US" altLang="zh-CN" b="1" i="1" smtClean="0">
                <a:cs typeface="Times New Roman" pitchFamily="18" charset="0"/>
              </a:rPr>
              <a:t>                         d</a:t>
            </a:r>
            <a:r>
              <a:rPr lang="en-US" altLang="zh-CN" i="1" smtClean="0">
                <a:cs typeface="Times New Roman" pitchFamily="18" charset="0"/>
              </a:rPr>
              <a:t>’=d</a:t>
            </a:r>
            <a:r>
              <a:rPr lang="en-US" altLang="zh-CN" i="1" baseline="30000" smtClean="0">
                <a:cs typeface="Times New Roman" pitchFamily="18" charset="0"/>
              </a:rPr>
              <a:t>T</a:t>
            </a:r>
            <a:r>
              <a:rPr lang="en-US" altLang="zh-CN" i="1" smtClean="0">
                <a:cs typeface="Times New Roman" pitchFamily="18" charset="0"/>
              </a:rPr>
              <a:t>U</a:t>
            </a:r>
            <a:r>
              <a:rPr lang="en-US" altLang="zh-CN" i="1" baseline="-30000" smtClean="0">
                <a:cs typeface="Times New Roman" pitchFamily="18" charset="0"/>
              </a:rPr>
              <a:t>k</a:t>
            </a:r>
            <a:r>
              <a:rPr lang="en-US" altLang="zh-CN" i="1" smtClean="0">
                <a:cs typeface="Times New Roman" pitchFamily="18" charset="0"/>
              </a:rPr>
              <a:t>S</a:t>
            </a:r>
            <a:r>
              <a:rPr lang="en-US" altLang="zh-CN" i="1" baseline="30000" smtClean="0">
                <a:cs typeface="Times New Roman" pitchFamily="18" charset="0"/>
              </a:rPr>
              <a:t>-1</a:t>
            </a:r>
            <a:r>
              <a:rPr lang="en-US" altLang="zh-CN" i="1" baseline="-30000" smtClean="0">
                <a:cs typeface="Times New Roman" pitchFamily="18" charset="0"/>
              </a:rPr>
              <a:t>k 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zh-CN" i="1" baseline="-30000" smtClean="0">
                <a:cs typeface="Times New Roman" pitchFamily="18" charset="0"/>
              </a:rPr>
              <a:t>        </a:t>
            </a:r>
            <a:r>
              <a:rPr lang="en-US" altLang="zh-CN" smtClean="0"/>
              <a:t>similar to query projection </a:t>
            </a:r>
            <a:endParaRPr lang="en-US" altLang="zh-CN" i="1" baseline="-30000" smtClean="0">
              <a:cs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i="1" baseline="-30000" smtClean="0">
                <a:cs typeface="Times New Roman" pitchFamily="18" charset="0"/>
              </a:rPr>
              <a:t>  </a:t>
            </a:r>
          </a:p>
          <a:p>
            <a:pPr eaLnBrk="1" hangingPunct="1"/>
            <a:r>
              <a:rPr lang="en-US" altLang="zh-CN" smtClean="0"/>
              <a:t>SVD re-computation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Folding-In (Documents)</a:t>
            </a:r>
            <a:endParaRPr lang="zh-CN" altLang="en-US" smtClean="0"/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2143125"/>
            <a:ext cx="7329488" cy="3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Dimension Reduction &amp; PCA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PCA used to reduce dimensions of data without much loss of information.  </a:t>
            </a:r>
          </a:p>
          <a:p>
            <a:endParaRPr lang="en-US" altLang="zh-CN" dirty="0" smtClean="0">
              <a:ea typeface="宋体" pitchFamily="2" charset="-122"/>
            </a:endParaRPr>
          </a:p>
          <a:p>
            <a:r>
              <a:rPr lang="en-US" altLang="zh-CN" dirty="0" smtClean="0">
                <a:ea typeface="宋体" pitchFamily="2" charset="-122"/>
              </a:rPr>
              <a:t>Used in machine learning and in signal processing and image compression (among other things).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Folding-In (Terms)</a:t>
            </a:r>
            <a:endParaRPr lang="zh-CN" altLang="en-US" smtClean="0"/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25" y="2143125"/>
            <a:ext cx="6858000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8" y="500063"/>
            <a:ext cx="5000625" cy="606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29438" y="1357313"/>
            <a:ext cx="615950" cy="4786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2800" dirty="0" err="1"/>
              <a:t>Example:SIAM</a:t>
            </a:r>
            <a:r>
              <a:rPr lang="en-US" altLang="zh-CN" sz="2800" dirty="0"/>
              <a:t> Review Titles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</a:t>
            </a:r>
            <a:endParaRPr lang="en-US" altLang="zh-CN" baseline="-25000" smtClean="0"/>
          </a:p>
        </p:txBody>
      </p:sp>
      <p:pic>
        <p:nvPicPr>
          <p:cNvPr id="4915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00188"/>
            <a:ext cx="888682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Mapping Method</a:t>
            </a:r>
            <a:endParaRPr lang="zh-CN" altLang="en-US" smtClean="0"/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>
          <a:xfrm>
            <a:off x="500063" y="1357313"/>
            <a:ext cx="8229600" cy="4929187"/>
          </a:xfrm>
        </p:spPr>
        <p:txBody>
          <a:bodyPr/>
          <a:lstStyle/>
          <a:p>
            <a:r>
              <a:rPr lang="en-US" altLang="zh-CN" sz="2800" smtClean="0"/>
              <a:t>Compute the truncated SVD (k=2)</a:t>
            </a:r>
          </a:p>
          <a:p>
            <a:r>
              <a:rPr lang="en-US" altLang="zh-CN" sz="2800" smtClean="0"/>
              <a:t>Terms plane</a:t>
            </a:r>
          </a:p>
          <a:p>
            <a:pPr lvl="1"/>
            <a:r>
              <a:rPr lang="en-US" altLang="zh-CN" sz="2400" smtClean="0"/>
              <a:t>x-coordinates : The first column of U</a:t>
            </a:r>
            <a:r>
              <a:rPr lang="en-US" altLang="zh-CN" sz="2400" baseline="-25000" smtClean="0"/>
              <a:t>2</a:t>
            </a:r>
            <a:r>
              <a:rPr lang="en-US" altLang="zh-CN" sz="2400" smtClean="0"/>
              <a:t> multiplied by the first singular value, for the</a:t>
            </a:r>
          </a:p>
          <a:p>
            <a:pPr lvl="1"/>
            <a:r>
              <a:rPr lang="en-US" altLang="zh-CN" sz="2400" smtClean="0"/>
              <a:t>y-corrdinates: second column of U</a:t>
            </a:r>
            <a:r>
              <a:rPr lang="en-US" altLang="zh-CN" sz="2400" baseline="-25000" smtClean="0"/>
              <a:t>2</a:t>
            </a:r>
            <a:r>
              <a:rPr lang="en-US" altLang="zh-CN" sz="2400" smtClean="0"/>
              <a:t> multiplied by the second singular value.</a:t>
            </a:r>
          </a:p>
          <a:p>
            <a:r>
              <a:rPr lang="en-US" altLang="zh-CN" sz="2800" smtClean="0"/>
              <a:t>Documents plane: </a:t>
            </a:r>
          </a:p>
          <a:p>
            <a:pPr lvl="1"/>
            <a:r>
              <a:rPr lang="en-US" altLang="zh-CN" sz="2400" smtClean="0"/>
              <a:t>x-coordinates : The first column of V</a:t>
            </a:r>
            <a:r>
              <a:rPr lang="en-US" altLang="zh-CN" sz="2400" baseline="-25000" smtClean="0"/>
              <a:t>2</a:t>
            </a:r>
            <a:r>
              <a:rPr lang="en-US" altLang="zh-CN" sz="2400" smtClean="0"/>
              <a:t> scaled by the first singular value, for the</a:t>
            </a:r>
          </a:p>
          <a:p>
            <a:pPr lvl="1"/>
            <a:r>
              <a:rPr lang="en-US" altLang="zh-CN" sz="2400" smtClean="0"/>
              <a:t>y-corrdinates: second column of V</a:t>
            </a:r>
            <a:r>
              <a:rPr lang="en-US" altLang="zh-CN" sz="2400" baseline="-25000" smtClean="0"/>
              <a:t>2</a:t>
            </a:r>
            <a:r>
              <a:rPr lang="en-US" altLang="zh-CN" sz="2400" smtClean="0"/>
              <a:t> scaled by the second singular value.</a:t>
            </a:r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ChangeArrowheads="1"/>
          </p:cNvSpPr>
          <p:nvPr/>
        </p:nvSpPr>
        <p:spPr bwMode="auto">
          <a:xfrm>
            <a:off x="1600200" y="1300163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5120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63" y="285750"/>
            <a:ext cx="5072062" cy="640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143750" y="1428750"/>
            <a:ext cx="800100" cy="40719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4000" dirty="0"/>
              <a:t>Mapping Results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Query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42875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mtClean="0"/>
              <a:t>Query: “application and theory”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zh-CN" smtClean="0"/>
              <a:t>     </a:t>
            </a:r>
            <a:r>
              <a:rPr lang="en-US" altLang="zh-CN" b="1" i="1" smtClean="0">
                <a:cs typeface="Times New Roman" pitchFamily="18" charset="0"/>
              </a:rPr>
              <a:t>q</a:t>
            </a:r>
            <a:r>
              <a:rPr lang="en-US" altLang="zh-CN" b="1" i="1" baseline="30000" smtClean="0">
                <a:cs typeface="Times New Roman" pitchFamily="18" charset="0"/>
              </a:rPr>
              <a:t>T </a:t>
            </a:r>
            <a:r>
              <a:rPr lang="en-US" altLang="zh-CN" smtClean="0">
                <a:cs typeface="Times New Roman" pitchFamily="18" charset="0"/>
              </a:rPr>
              <a:t>= [ 0 1 0 0 0 0 0 0 0 0 0 0 0 0 0 1 ].</a:t>
            </a: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0" y="2786063"/>
            <a:ext cx="5786438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ChangeArrowheads="1"/>
          </p:cNvSpPr>
          <p:nvPr/>
        </p:nvSpPr>
        <p:spPr bwMode="auto">
          <a:xfrm>
            <a:off x="1600200" y="1300163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5325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285750"/>
            <a:ext cx="5000625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Comparison with Lexical Matching</a:t>
            </a:r>
          </a:p>
        </p:txBody>
      </p:sp>
      <p:sp>
        <p:nvSpPr>
          <p:cNvPr id="54275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Query of “Application and theory”; k=2</a:t>
            </a:r>
          </a:p>
          <a:p>
            <a:r>
              <a:rPr lang="en-US" altLang="zh-CN" smtClean="0"/>
              <a:t>Using a cosine threshold of 0.9 returns 6 books: B</a:t>
            </a:r>
            <a:r>
              <a:rPr lang="en-US" altLang="zh-CN" baseline="-25000" smtClean="0"/>
              <a:t>3</a:t>
            </a:r>
            <a:r>
              <a:rPr lang="en-US" altLang="zh-CN" smtClean="0"/>
              <a:t>, B</a:t>
            </a:r>
            <a:r>
              <a:rPr lang="en-US" altLang="zh-CN" baseline="-25000" smtClean="0"/>
              <a:t>5</a:t>
            </a:r>
            <a:r>
              <a:rPr lang="en-US" altLang="zh-CN" smtClean="0"/>
              <a:t>, B</a:t>
            </a:r>
            <a:r>
              <a:rPr lang="en-US" altLang="zh-CN" baseline="-25000" smtClean="0"/>
              <a:t>6</a:t>
            </a:r>
            <a:r>
              <a:rPr lang="en-US" altLang="zh-CN" smtClean="0"/>
              <a:t>, B</a:t>
            </a:r>
            <a:r>
              <a:rPr lang="en-US" altLang="zh-CN" baseline="-25000" smtClean="0"/>
              <a:t>7</a:t>
            </a:r>
            <a:r>
              <a:rPr lang="en-US" altLang="zh-CN" smtClean="0"/>
              <a:t>, B</a:t>
            </a:r>
            <a:r>
              <a:rPr lang="en-US" altLang="zh-CN" baseline="-25000" smtClean="0"/>
              <a:t>16</a:t>
            </a:r>
            <a:r>
              <a:rPr lang="en-US" altLang="zh-CN" smtClean="0"/>
              <a:t>, and B</a:t>
            </a:r>
            <a:r>
              <a:rPr lang="en-US" altLang="zh-CN" baseline="-25000" smtClean="0"/>
              <a:t>17</a:t>
            </a:r>
            <a:r>
              <a:rPr lang="en-US" altLang="zh-CN" smtClean="0"/>
              <a:t>.</a:t>
            </a:r>
          </a:p>
          <a:p>
            <a:r>
              <a:rPr lang="en-US" altLang="zh-CN" smtClean="0"/>
              <a:t>Using a cosine threshold 0.55 also returns B</a:t>
            </a:r>
            <a:r>
              <a:rPr lang="en-US" altLang="zh-CN" baseline="-25000" smtClean="0"/>
              <a:t>11</a:t>
            </a:r>
            <a:r>
              <a:rPr lang="en-US" altLang="zh-CN" smtClean="0"/>
              <a:t> and B</a:t>
            </a:r>
            <a:r>
              <a:rPr lang="en-US" altLang="zh-CN" baseline="-25000" smtClean="0"/>
              <a:t>12</a:t>
            </a:r>
            <a:r>
              <a:rPr lang="en-US" altLang="zh-CN" smtClean="0"/>
              <a:t> (somewhat related)</a:t>
            </a:r>
          </a:p>
          <a:p>
            <a:r>
              <a:rPr lang="en-US" altLang="zh-CN" smtClean="0"/>
              <a:t>But lexical matching only returns 4 books: B</a:t>
            </a:r>
            <a:r>
              <a:rPr lang="en-US" altLang="zh-CN" baseline="-25000" smtClean="0"/>
              <a:t>3</a:t>
            </a:r>
            <a:r>
              <a:rPr lang="en-US" altLang="zh-CN" smtClean="0"/>
              <a:t>, B</a:t>
            </a:r>
            <a:r>
              <a:rPr lang="en-US" altLang="zh-CN" baseline="-25000" smtClean="0"/>
              <a:t>11</a:t>
            </a:r>
            <a:r>
              <a:rPr lang="en-US" altLang="zh-CN" smtClean="0"/>
              <a:t>, B</a:t>
            </a:r>
            <a:r>
              <a:rPr lang="en-US" altLang="zh-CN" baseline="-25000" smtClean="0"/>
              <a:t>12</a:t>
            </a:r>
            <a:r>
              <a:rPr lang="en-US" altLang="zh-CN" smtClean="0"/>
              <a:t>, B</a:t>
            </a:r>
            <a:r>
              <a:rPr lang="en-US" altLang="zh-CN" baseline="-25000" smtClean="0"/>
              <a:t>17</a:t>
            </a:r>
            <a:r>
              <a:rPr lang="en-US" altLang="zh-CN" smtClean="0"/>
              <a:t>  </a:t>
            </a:r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3"/>
          <p:cNvSpPr>
            <a:spLocks noGrp="1"/>
          </p:cNvSpPr>
          <p:nvPr>
            <p:ph type="ctrTitle"/>
          </p:nvPr>
        </p:nvSpPr>
        <p:spPr>
          <a:xfrm>
            <a:off x="785813" y="1571625"/>
            <a:ext cx="7772400" cy="2298700"/>
          </a:xfrm>
        </p:spPr>
        <p:txBody>
          <a:bodyPr/>
          <a:lstStyle/>
          <a:p>
            <a:r>
              <a:rPr lang="en-US" altLang="zh-CN" smtClean="0"/>
              <a:t>Gene Expression Data Analysis</a:t>
            </a:r>
            <a:br>
              <a:rPr lang="en-US" altLang="zh-CN" smtClean="0"/>
            </a:br>
            <a:r>
              <a:rPr lang="en-US" altLang="zh-CN" smtClean="0"/>
              <a:t>Using SVD</a:t>
            </a:r>
            <a:endParaRPr lang="zh-CN" altLang="en-US" smtClean="0"/>
          </a:p>
        </p:txBody>
      </p:sp>
      <p:sp>
        <p:nvSpPr>
          <p:cNvPr id="55299" name="TextBox 5"/>
          <p:cNvSpPr txBox="1">
            <a:spLocks noChangeArrowheads="1"/>
          </p:cNvSpPr>
          <p:nvPr/>
        </p:nvSpPr>
        <p:spPr bwMode="auto">
          <a:xfrm>
            <a:off x="1214438" y="3929063"/>
            <a:ext cx="7500937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Wall, Michael E., Andreas Rechtsteiner, Luis M. Rocha."Singular value decomposition and principal component analysis". in </a:t>
            </a:r>
            <a:r>
              <a:rPr lang="en-US" altLang="zh-CN" i="1"/>
              <a:t>A Practical Approach to Microarray Data Analysis</a:t>
            </a:r>
            <a:r>
              <a:rPr lang="en-US" altLang="zh-CN"/>
              <a:t>. D.P. Berrar, W. Dubitzky, M. Granzow, eds. pp. 91-109, Kluwer: Norwell, MA (2003). LANL LA-UR-02-4001.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000125"/>
            <a:ext cx="8278813" cy="498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Variance and Covariance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Let X, Y are random variable</a:t>
            </a: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403648" y="2780928"/>
          <a:ext cx="6119583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67" name="Formula" r:id="rId3" imgW="2436120" imgH="632520" progId="Equation.Ribbit">
                  <p:embed/>
                </p:oleObj>
              </mc:Choice>
              <mc:Fallback>
                <p:oleObj name="Formula" r:id="rId3" imgW="2436120" imgH="6325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780928"/>
                        <a:ext cx="6119583" cy="15841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Left Singular Vector and </a:t>
            </a:r>
            <a:br>
              <a:rPr lang="en-US" altLang="zh-CN" smtClean="0"/>
            </a:br>
            <a:r>
              <a:rPr lang="en-US" altLang="zh-CN" smtClean="0"/>
              <a:t>Right Singular Vector</a:t>
            </a:r>
            <a:endParaRPr lang="zh-CN" altLang="en-US" smtClean="0"/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The right singular vector span the space of the gene transcriptional responses {g</a:t>
            </a:r>
            <a:r>
              <a:rPr lang="en-US" altLang="zh-CN" baseline="-25000" smtClean="0"/>
              <a:t>i</a:t>
            </a:r>
            <a:r>
              <a:rPr lang="en-US" altLang="zh-CN" smtClean="0"/>
              <a:t>};</a:t>
            </a:r>
          </a:p>
          <a:p>
            <a:endParaRPr lang="en-US" altLang="zh-CN" smtClean="0"/>
          </a:p>
          <a:p>
            <a:r>
              <a:rPr lang="en-US" altLang="zh-CN" smtClean="0"/>
              <a:t>The left singular vectors span the space of the assay expression profiles {</a:t>
            </a:r>
            <a:r>
              <a:rPr lang="en-US" altLang="zh-CN" b="1" smtClean="0"/>
              <a:t>a</a:t>
            </a:r>
            <a:r>
              <a:rPr lang="en-US" altLang="zh-CN" b="1" baseline="-25000" smtClean="0"/>
              <a:t>j</a:t>
            </a:r>
            <a:r>
              <a:rPr lang="en-US" altLang="zh-CN" b="1" smtClean="0"/>
              <a:t>} </a:t>
            </a:r>
          </a:p>
          <a:p>
            <a:endParaRPr lang="en-US" altLang="zh-CN" smtClean="0"/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Eigen-vectors</a:t>
            </a:r>
            <a:endParaRPr lang="zh-CN" altLang="en-US" smtClean="0"/>
          </a:p>
        </p:txBody>
      </p:sp>
      <p:sp>
        <p:nvSpPr>
          <p:cNvPr id="1946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Genes: linear combination of eigen-genes {v</a:t>
            </a:r>
            <a:r>
              <a:rPr lang="en-US" altLang="zh-CN" baseline="-25000" smtClean="0"/>
              <a:t>k</a:t>
            </a:r>
            <a:r>
              <a:rPr lang="en-US" altLang="zh-CN" smtClean="0"/>
              <a:t>}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Assays: linear combination of eigen-assays {u</a:t>
            </a:r>
            <a:r>
              <a:rPr lang="en-US" altLang="zh-CN" baseline="-25000" smtClean="0"/>
              <a:t>k</a:t>
            </a:r>
            <a:r>
              <a:rPr lang="en-US" altLang="zh-CN" smtClean="0"/>
              <a:t>}</a:t>
            </a:r>
            <a:endParaRPr lang="zh-CN" altLang="en-US" smtClean="0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297113" y="2357438"/>
          <a:ext cx="413702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" name="Formula" r:id="rId3" imgW="2085480" imgH="435960" progId="Equation.Ribbit">
                  <p:embed/>
                </p:oleObj>
              </mc:Choice>
              <mc:Fallback>
                <p:oleObj name="Formula" r:id="rId3" imgW="2085480" imgH="43596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2357438"/>
                        <a:ext cx="4137025" cy="86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2643188" y="4214813"/>
          <a:ext cx="207327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5" name="Formula" r:id="rId5" imgW="1046520" imgH="435960" progId="Equation.Ribbit">
                  <p:embed/>
                </p:oleObj>
              </mc:Choice>
              <mc:Fallback>
                <p:oleObj name="Formula" r:id="rId5" imgW="1046520" imgH="43596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8" y="4214813"/>
                        <a:ext cx="2073275" cy="86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Dimension Reduction</a:t>
            </a:r>
            <a:endParaRPr lang="zh-CN" altLang="en-US" smtClean="0"/>
          </a:p>
        </p:txBody>
      </p:sp>
      <p:sp>
        <p:nvSpPr>
          <p:cNvPr id="204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Using the idea of truncated-SVD, we can represent expression profiles as,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pPr>
              <a:buFont typeface="Arial" charset="0"/>
              <a:buNone/>
            </a:pPr>
            <a:r>
              <a:rPr lang="en-US" altLang="zh-CN" smtClean="0"/>
              <a:t>   where d&lt;r=rank(X).</a:t>
            </a:r>
          </a:p>
          <a:p>
            <a:r>
              <a:rPr lang="en-US" altLang="zh-CN" smtClean="0"/>
              <a:t>In another word, we treat the last several singular values only contributing to the noise.</a:t>
            </a:r>
            <a:endParaRPr lang="zh-CN" altLang="en-US" smtClean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2103438" y="2833688"/>
          <a:ext cx="42179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5" name="Formula" r:id="rId3" imgW="2127600" imgH="462600" progId="Equation.Ribbit">
                  <p:embed/>
                </p:oleObj>
              </mc:Choice>
              <mc:Fallback>
                <p:oleObj name="Formula" r:id="rId3" imgW="2127600" imgH="46260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438" y="2833688"/>
                        <a:ext cx="4217987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8" y="376238"/>
            <a:ext cx="8658225" cy="610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Synthetic Time Series Data</a:t>
            </a:r>
            <a:endParaRPr lang="zh-CN" altLang="en-US" smtClean="0"/>
          </a:p>
        </p:txBody>
      </p:sp>
      <p:sp>
        <p:nvSpPr>
          <p:cNvPr id="2150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2000 x 14 </a:t>
            </a:r>
          </a:p>
          <a:p>
            <a:r>
              <a:rPr lang="en-US" altLang="zh-CN" smtClean="0"/>
              <a:t>1600 noisy genes</a:t>
            </a:r>
          </a:p>
          <a:p>
            <a:r>
              <a:rPr lang="en-US" altLang="zh-CN" smtClean="0"/>
              <a:t>200 genes with noisy sine patterns</a:t>
            </a:r>
          </a:p>
          <a:p>
            <a:endParaRPr lang="en-US" altLang="zh-CN" smtClean="0"/>
          </a:p>
          <a:p>
            <a:r>
              <a:rPr lang="en-US" altLang="zh-CN" smtClean="0"/>
              <a:t>200 genes with exponential patterns</a:t>
            </a:r>
            <a:endParaRPr lang="zh-CN" altLang="en-US" smtClean="0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714625" y="3286125"/>
          <a:ext cx="35321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" name="Formula" r:id="rId3" imgW="1782000" imgH="330480" progId="Equation.Ribbit">
                  <p:embed/>
                </p:oleObj>
              </mc:Choice>
              <mc:Fallback>
                <p:oleObj name="Formula" r:id="rId3" imgW="1782000" imgH="33048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3286125"/>
                        <a:ext cx="3532188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2857500" y="4786313"/>
          <a:ext cx="34147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3" name="Formula" r:id="rId5" imgW="1722240" imgH="326520" progId="Equation.Ribbit">
                  <p:embed/>
                </p:oleObj>
              </mc:Choice>
              <mc:Fallback>
                <p:oleObj name="Formula" r:id="rId5" imgW="1722240" imgH="326520" progId="Equation.Ribbit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4786313"/>
                        <a:ext cx="341471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Synthetic Data</a:t>
            </a:r>
            <a:endParaRPr lang="zh-CN" altLang="en-US" smtClean="0"/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785938"/>
            <a:ext cx="829627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171450"/>
            <a:ext cx="8553450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Scatter Plots</a:t>
            </a:r>
            <a:endParaRPr lang="zh-CN" altLang="en-US" smtClean="0"/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Projection of data into SVD subspaces and visualization with scatter plots can reveal structures in the data that may be used for classification. </a:t>
            </a:r>
          </a:p>
          <a:p>
            <a:r>
              <a:rPr lang="en-US" altLang="zh-CN" smtClean="0"/>
              <a:t>Two gene “coordinates” for scatter plots</a:t>
            </a:r>
          </a:p>
          <a:p>
            <a:pPr lvl="1"/>
            <a:r>
              <a:rPr lang="en-US" altLang="zh-CN" smtClean="0"/>
              <a:t>Projection</a:t>
            </a:r>
          </a:p>
          <a:p>
            <a:pPr lvl="1"/>
            <a:r>
              <a:rPr lang="en-US" altLang="zh-CN" smtClean="0"/>
              <a:t>Correlation</a:t>
            </a:r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Scatter Plots</a:t>
            </a:r>
            <a:endParaRPr lang="zh-CN" altLang="en-US" smtClean="0"/>
          </a:p>
        </p:txBody>
      </p:sp>
      <p:sp>
        <p:nvSpPr>
          <p:cNvPr id="2253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Projection of g</a:t>
            </a:r>
            <a:r>
              <a:rPr lang="en-US" altLang="zh-CN" baseline="-25000" smtClean="0"/>
              <a:t>i</a:t>
            </a:r>
            <a:r>
              <a:rPr lang="en-US" altLang="zh-CN" smtClean="0"/>
              <a:t> on eigen-gene v</a:t>
            </a:r>
            <a:r>
              <a:rPr lang="en-US" altLang="zh-CN" baseline="-25000" smtClean="0"/>
              <a:t>k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Correlation between g</a:t>
            </a:r>
            <a:r>
              <a:rPr lang="en-US" altLang="zh-CN" baseline="-25000" smtClean="0"/>
              <a:t>i</a:t>
            </a:r>
            <a:r>
              <a:rPr lang="en-US" altLang="zh-CN" smtClean="0"/>
              <a:t> and eigen-gene v</a:t>
            </a:r>
            <a:r>
              <a:rPr lang="en-US" altLang="zh-CN" baseline="-25000" smtClean="0"/>
              <a:t>k</a:t>
            </a:r>
            <a:endParaRPr lang="zh-CN" altLang="en-US" baseline="-25000" smtClean="0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285875" y="2643188"/>
          <a:ext cx="549751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9" name="Formula" r:id="rId3" imgW="2502000" imgH="179280" progId="Equation.Ribbit">
                  <p:embed/>
                </p:oleObj>
              </mc:Choice>
              <mc:Fallback>
                <p:oleObj name="Formula" r:id="rId3" imgW="2502000" imgH="179280" progId="Equation.Ribbi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2643188"/>
                        <a:ext cx="5497513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4"/>
          <p:cNvGraphicFramePr>
            <a:graphicFrameLocks noChangeAspect="1"/>
          </p:cNvGraphicFramePr>
          <p:nvPr/>
        </p:nvGraphicFramePr>
        <p:xfrm>
          <a:off x="2857500" y="4214813"/>
          <a:ext cx="26527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0" name="Formula" r:id="rId5" imgW="1110240" imgH="179280" progId="Equation.Ribbit">
                  <p:embed/>
                </p:oleObj>
              </mc:Choice>
              <mc:Fallback>
                <p:oleObj name="Formula" r:id="rId5" imgW="1110240" imgH="17928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4214813"/>
                        <a:ext cx="2652713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5"/>
          <p:cNvGraphicFramePr>
            <a:graphicFrameLocks noChangeAspect="1"/>
          </p:cNvGraphicFramePr>
          <p:nvPr/>
        </p:nvGraphicFramePr>
        <p:xfrm>
          <a:off x="1714500" y="5072063"/>
          <a:ext cx="559752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1" name="Formula" r:id="rId7" imgW="2823480" imgH="523440" progId="Equation.Ribbit">
                  <p:embed/>
                </p:oleObj>
              </mc:Choice>
              <mc:Fallback>
                <p:oleObj name="Formula" r:id="rId7" imgW="2823480" imgH="523440" progId="Equation.Ribbi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5072063"/>
                        <a:ext cx="5597525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847725"/>
            <a:ext cx="821055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Multivariate Random Variable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 multidimensional random vector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419872" y="2636912"/>
          <a:ext cx="1739900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1" name="Formula" r:id="rId3" imgW="877680" imgH="843480" progId="Equation.Ribbit">
                  <p:embed/>
                </p:oleObj>
              </mc:Choice>
              <mc:Fallback>
                <p:oleObj name="Formula" r:id="rId3" imgW="877680" imgH="84348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636912"/>
                        <a:ext cx="1739900" cy="167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Applications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Netflix prize, big data, SVD and R</a:t>
            </a:r>
          </a:p>
          <a:p>
            <a:pPr>
              <a:buNone/>
            </a:pPr>
            <a:r>
              <a:rPr lang="en-US" altLang="zh-CN" dirty="0" smtClean="0"/>
              <a:t> http://blog.revolutionanalytics.com/2011/05/the-neflix-prize-big-data-svd-and-r.html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Regularized SVD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8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Netflix Prize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Netflix</a:t>
            </a:r>
            <a:r>
              <a:rPr lang="zh-CN" altLang="en-US" dirty="0" smtClean="0"/>
              <a:t>是一家在线电影租赁公司。</a:t>
            </a:r>
            <a:endParaRPr lang="en-US" altLang="zh-CN" dirty="0" smtClean="0"/>
          </a:p>
          <a:p>
            <a:r>
              <a:rPr lang="zh-CN" altLang="en-US" dirty="0" smtClean="0"/>
              <a:t>从</a:t>
            </a:r>
            <a:r>
              <a:rPr lang="en-US" altLang="zh-CN" dirty="0" smtClean="0"/>
              <a:t>1998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月到</a:t>
            </a:r>
            <a:r>
              <a:rPr lang="en-US" altLang="zh-CN" dirty="0" smtClean="0"/>
              <a:t>2007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月，收集了</a:t>
            </a:r>
            <a:r>
              <a:rPr lang="en-US" altLang="zh-CN" dirty="0" smtClean="0"/>
              <a:t>11,700,000</a:t>
            </a:r>
            <a:r>
              <a:rPr lang="zh-CN" altLang="en-US" dirty="0" smtClean="0"/>
              <a:t>个用户，</a:t>
            </a:r>
            <a:r>
              <a:rPr lang="en-US" altLang="zh-CN" dirty="0" smtClean="0"/>
              <a:t>85,000</a:t>
            </a:r>
            <a:r>
              <a:rPr lang="zh-CN" altLang="en-US" dirty="0" smtClean="0"/>
              <a:t>部电影的</a:t>
            </a:r>
            <a:r>
              <a:rPr lang="en-US" altLang="zh-CN" dirty="0" smtClean="0"/>
              <a:t>1,900,000,000</a:t>
            </a:r>
            <a:r>
              <a:rPr lang="zh-CN" altLang="en-US" dirty="0" smtClean="0"/>
              <a:t>个评分</a:t>
            </a:r>
            <a:r>
              <a:rPr lang="en-US" altLang="zh-CN" dirty="0" smtClean="0"/>
              <a:t>(1-5)</a:t>
            </a:r>
          </a:p>
          <a:p>
            <a:r>
              <a:rPr lang="en-US" altLang="zh-CN" dirty="0" smtClean="0"/>
              <a:t>2006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Netflix Prize</a:t>
            </a:r>
            <a:r>
              <a:rPr lang="zh-CN" altLang="en-US" dirty="0" smtClean="0"/>
              <a:t>发布：数据集包含随机抽取的</a:t>
            </a:r>
            <a:r>
              <a:rPr lang="en-US" altLang="zh-CN" dirty="0" smtClean="0"/>
              <a:t>480,189</a:t>
            </a:r>
            <a:r>
              <a:rPr lang="zh-CN" altLang="en-US" dirty="0" smtClean="0"/>
              <a:t>个用户，</a:t>
            </a:r>
            <a:r>
              <a:rPr lang="en-US" altLang="zh-CN" dirty="0" smtClean="0"/>
              <a:t>17,770</a:t>
            </a:r>
            <a:r>
              <a:rPr lang="zh-CN" altLang="en-US" dirty="0" smtClean="0"/>
              <a:t>的评分。第一个超过它自己的推荐系统</a:t>
            </a:r>
            <a:r>
              <a:rPr lang="en-US" altLang="zh-CN" dirty="0" err="1" smtClean="0"/>
              <a:t>Cinematch</a:t>
            </a:r>
            <a:r>
              <a:rPr lang="en-US" altLang="zh-CN" dirty="0" smtClean="0"/>
              <a:t> 10%</a:t>
            </a:r>
            <a:r>
              <a:rPr lang="zh-CN" altLang="en-US" dirty="0" smtClean="0"/>
              <a:t>的团队获得</a:t>
            </a:r>
            <a:r>
              <a:rPr lang="en-US" altLang="zh-CN" dirty="0" smtClean="0"/>
              <a:t>$1M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Grand prize.</a:t>
            </a:r>
          </a:p>
          <a:p>
            <a:r>
              <a:rPr lang="en-US" altLang="zh-CN" dirty="0" smtClean="0"/>
              <a:t>A </a:t>
            </a:r>
            <a:r>
              <a:rPr lang="en-US" altLang="zh-CN" dirty="0"/>
              <a:t>t</a:t>
            </a:r>
            <a:r>
              <a:rPr lang="en-US" altLang="zh-CN" dirty="0" smtClean="0"/>
              <a:t>eam </a:t>
            </a:r>
            <a:r>
              <a:rPr lang="en-US" altLang="zh-CN" dirty="0"/>
              <a:t>"</a:t>
            </a:r>
            <a:r>
              <a:rPr lang="en-US" altLang="zh-CN" dirty="0" err="1"/>
              <a:t>BellKor's</a:t>
            </a:r>
            <a:r>
              <a:rPr lang="en-US" altLang="zh-CN" dirty="0"/>
              <a:t> Pragmatic Chaos" </a:t>
            </a:r>
            <a:r>
              <a:rPr lang="en-US" altLang="zh-CN" dirty="0" smtClean="0"/>
              <a:t>win the </a:t>
            </a:r>
            <a:r>
              <a:rPr lang="en-US" altLang="zh-CN" dirty="0"/>
              <a:t>$1M Grand Prize on September 21, 2009</a:t>
            </a:r>
            <a:r>
              <a:rPr lang="en-US" altLang="zh-CN" dirty="0" smtClean="0"/>
              <a:t>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Netflix Prize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14" y="1196751"/>
            <a:ext cx="5328592" cy="538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4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Imputation Strategy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Delete </a:t>
            </a:r>
            <a:r>
              <a:rPr lang="en-US" altLang="zh-CN" dirty="0"/>
              <a:t>missing </a:t>
            </a:r>
            <a:r>
              <a:rPr lang="en-US" altLang="zh-CN" dirty="0" smtClean="0"/>
              <a:t>entries or fill  with mean (or median) </a:t>
            </a:r>
          </a:p>
          <a:p>
            <a:endParaRPr lang="en-US" altLang="zh-CN" dirty="0"/>
          </a:p>
          <a:p>
            <a:r>
              <a:rPr lang="en-US" altLang="zh-CN" dirty="0" smtClean="0"/>
              <a:t>Local methods (nearest neighbor-based )</a:t>
            </a:r>
          </a:p>
          <a:p>
            <a:endParaRPr lang="zh-CN" altLang="en-US" dirty="0"/>
          </a:p>
          <a:p>
            <a:r>
              <a:rPr lang="en-US" altLang="zh-CN" dirty="0" smtClean="0"/>
              <a:t>Correlation based methods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7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Previous Methods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b="1" dirty="0" smtClean="0">
                <a:latin typeface="Times New Roman" pitchFamily="18" charset="0"/>
                <a:ea typeface="宋体" pitchFamily="2" charset="-122"/>
              </a:rPr>
              <a:t>Local methods</a:t>
            </a:r>
          </a:p>
          <a:p>
            <a:pPr lvl="1"/>
            <a:r>
              <a:rPr kumimoji="1" lang="en-US" altLang="zh-CN" b="1" dirty="0" err="1" smtClean="0">
                <a:latin typeface="Times New Roman" pitchFamily="18" charset="0"/>
                <a:ea typeface="宋体" pitchFamily="2" charset="-122"/>
              </a:rPr>
              <a:t>kNN</a:t>
            </a:r>
            <a:r>
              <a:rPr kumimoji="1" lang="en-US" altLang="zh-CN" b="1" dirty="0">
                <a:latin typeface="Times New Roman" pitchFamily="18" charset="0"/>
                <a:ea typeface="宋体" pitchFamily="2" charset="-122"/>
              </a:rPr>
              <a:t>: </a:t>
            </a:r>
            <a:r>
              <a:rPr kumimoji="1" lang="en-US" altLang="zh-CN" dirty="0">
                <a:latin typeface="Times New Roman" pitchFamily="18" charset="0"/>
                <a:ea typeface="宋体" pitchFamily="2" charset="-122"/>
              </a:rPr>
              <a:t>k-Nearest Neighbors</a:t>
            </a:r>
          </a:p>
          <a:p>
            <a:pPr lvl="1"/>
            <a:r>
              <a:rPr lang="en-US" altLang="zh-CN" b="1" dirty="0">
                <a:latin typeface="Times New Roman" pitchFamily="18" charset="0"/>
                <a:ea typeface="宋体" pitchFamily="2" charset="-122"/>
              </a:rPr>
              <a:t>LLS: 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Local Least Square </a:t>
            </a:r>
            <a:endParaRPr lang="en-US" altLang="zh-CN" dirty="0" smtClean="0">
              <a:latin typeface="Times New Roman" pitchFamily="18" charset="0"/>
              <a:ea typeface="宋体" pitchFamily="2" charset="-122"/>
            </a:endParaRPr>
          </a:p>
          <a:p>
            <a:pPr lvl="1"/>
            <a:r>
              <a:rPr lang="en-US" altLang="zh-CN" b="1" dirty="0" err="1" smtClean="0">
                <a:latin typeface="Times New Roman" pitchFamily="18" charset="0"/>
                <a:ea typeface="宋体" pitchFamily="2" charset="-122"/>
              </a:rPr>
              <a:t>iLL</a:t>
            </a:r>
            <a:r>
              <a:rPr lang="en-US" altLang="zh-CN" dirty="0" err="1" smtClean="0">
                <a:latin typeface="Times New Roman" pitchFamily="18" charset="0"/>
                <a:ea typeface="宋体" pitchFamily="2" charset="-122"/>
              </a:rPr>
              <a:t>S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</a:rPr>
              <a:t>: 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</a:rPr>
              <a:t>Iterated 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Local Least 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</a:rPr>
              <a:t>Square</a:t>
            </a:r>
          </a:p>
          <a:p>
            <a:r>
              <a:rPr kumimoji="1" lang="en-US" altLang="zh-CN" b="1" dirty="0" smtClean="0">
                <a:latin typeface="Times New Roman" pitchFamily="18" charset="0"/>
                <a:ea typeface="宋体" pitchFamily="2" charset="-122"/>
              </a:rPr>
              <a:t>Correlation based</a:t>
            </a:r>
          </a:p>
          <a:p>
            <a:pPr lvl="1"/>
            <a:r>
              <a:rPr kumimoji="1" lang="en-US" altLang="zh-CN" b="1" dirty="0" err="1" smtClean="0">
                <a:latin typeface="Times New Roman" pitchFamily="18" charset="0"/>
                <a:ea typeface="宋体" pitchFamily="2" charset="-122"/>
              </a:rPr>
              <a:t>BPCA:</a:t>
            </a:r>
            <a:r>
              <a:rPr kumimoji="1" lang="en-US" altLang="zh-CN" dirty="0" err="1" smtClean="0">
                <a:latin typeface="Times New Roman" pitchFamily="18" charset="0"/>
                <a:ea typeface="宋体" pitchFamily="2" charset="-122"/>
              </a:rPr>
              <a:t>Bayesian</a:t>
            </a:r>
            <a:r>
              <a:rPr kumimoji="1" lang="en-US" altLang="zh-CN" dirty="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dirty="0">
                <a:latin typeface="Times New Roman" pitchFamily="18" charset="0"/>
                <a:ea typeface="宋体" pitchFamily="2" charset="-122"/>
              </a:rPr>
              <a:t>Principal 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</a:rPr>
              <a:t>Component Analysis</a:t>
            </a:r>
          </a:p>
          <a:p>
            <a:pPr lvl="1"/>
            <a:r>
              <a:rPr kumimoji="1" lang="en-US" altLang="zh-CN" b="1" dirty="0" smtClean="0">
                <a:latin typeface="Times New Roman" pitchFamily="18" charset="0"/>
                <a:ea typeface="宋体" pitchFamily="2" charset="-122"/>
              </a:rPr>
              <a:t>SVD: 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</a:rPr>
              <a:t>Singular Value Decomposition  </a:t>
            </a:r>
            <a:endParaRPr kumimoji="1" lang="en-US" altLang="zh-CN" b="1" dirty="0">
              <a:latin typeface="Times New Roman" pitchFamily="18" charset="0"/>
              <a:ea typeface="宋体" pitchFamily="2" charset="-122"/>
            </a:endParaRPr>
          </a:p>
          <a:p>
            <a:endParaRPr lang="en-US" altLang="zh-CN" dirty="0" smtClean="0">
              <a:latin typeface="Times New Roman" pitchFamily="18" charset="0"/>
              <a:ea typeface="宋体" pitchFamily="2" charset="-122"/>
            </a:endParaRPr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097583"/>
            <a:ext cx="3565946" cy="3173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7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Imputation with Correlation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The basic idea is that the “similar” users’ rating are globally similar.</a:t>
            </a:r>
          </a:p>
          <a:p>
            <a:r>
              <a:rPr lang="en-US" altLang="zh-CN" dirty="0" smtClean="0"/>
              <a:t>Extreme case: if all users are belong to same class, the their rating is almost the same, the rank of the matrix is ONE!</a:t>
            </a:r>
          </a:p>
          <a:p>
            <a:endParaRPr lang="en-US" altLang="zh-CN" dirty="0"/>
          </a:p>
          <a:p>
            <a:r>
              <a:rPr lang="en-US" altLang="zh-CN" dirty="0" smtClean="0"/>
              <a:t>So one may expect that the rank of the rating matrix will be close to the number of classes of users.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LOW RANK!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00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Imputation with Correlation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Mathematical formulation</a:t>
            </a: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387309"/>
              </p:ext>
            </p:extLst>
          </p:nvPr>
        </p:nvGraphicFramePr>
        <p:xfrm>
          <a:off x="1835696" y="2780928"/>
          <a:ext cx="50022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02" name="Formula" r:id="rId3" imgW="1748880" imgH="402840" progId="Equation.Ribbit">
                  <p:embed/>
                </p:oleObj>
              </mc:Choice>
              <mc:Fallback>
                <p:oleObj name="Formula" r:id="rId3" imgW="1748880" imgH="402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2780928"/>
                        <a:ext cx="50022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78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SVD Imputation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3372" y="1857364"/>
            <a:ext cx="4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34629" y="1428736"/>
            <a:ext cx="585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>
                <a:solidFill>
                  <a:srgbClr val="0070C0"/>
                </a:solidFill>
              </a:rPr>
              <a:t>Z: the best rank-J matrix approximation to X </a:t>
            </a:r>
            <a:endParaRPr lang="zh-CN" altLang="en-US" b="0" dirty="0">
              <a:solidFill>
                <a:srgbClr val="0070C0"/>
              </a:solidFill>
            </a:endParaRPr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500166" y="2071678"/>
          <a:ext cx="2214578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0" name="Equation" r:id="rId3" imgW="787320" imgH="228600" progId="">
                  <p:embed/>
                </p:oleObj>
              </mc:Choice>
              <mc:Fallback>
                <p:oleObj name="Equation" r:id="rId3" imgW="78732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66" y="2071678"/>
                        <a:ext cx="2214578" cy="642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5643570" y="2000240"/>
          <a:ext cx="2393172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1" name="Equation" r:id="rId5" imgW="850680" imgH="279360" progId="">
                  <p:embed/>
                </p:oleObj>
              </mc:Choice>
              <mc:Fallback>
                <p:oleObj name="Equation" r:id="rId5" imgW="850680" imgH="27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2000240"/>
                        <a:ext cx="2393172" cy="7858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圆角矩形 16"/>
          <p:cNvSpPr/>
          <p:nvPr/>
        </p:nvSpPr>
        <p:spPr bwMode="auto">
          <a:xfrm>
            <a:off x="3419873" y="3573016"/>
            <a:ext cx="2902358" cy="11521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Impute missing </a:t>
            </a:r>
            <a:r>
              <a:rPr kumimoji="1" lang="en-US" altLang="zh-CN" sz="2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sz="2800" b="0" baseline="-25000" dirty="0" err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ij</a:t>
            </a:r>
            <a:r>
              <a:rPr lang="en-US" altLang="zh-CN" sz="2800" b="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with 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Z</a:t>
            </a:r>
            <a:r>
              <a:rPr lang="en-US" altLang="zh-CN" sz="2800" b="0" baseline="-25000" dirty="0" err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ij</a:t>
            </a:r>
            <a:r>
              <a:rPr lang="en-US" altLang="zh-CN" sz="2800" b="0" baseline="-250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</a:t>
            </a:r>
            <a:endParaRPr kumimoji="1" lang="zh-CN" altLang="en-US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1142976" y="5286388"/>
            <a:ext cx="7643866" cy="6429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</a:rPr>
              <a:t>But the rank(Z)</a:t>
            </a:r>
            <a:r>
              <a:rPr kumimoji="1" lang="en-US" altLang="zh-CN" sz="2400" b="0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itchFamily="18" charset="0"/>
                <a:ea typeface="宋体" pitchFamily="2" charset="-122"/>
              </a:rPr>
              <a:t> constraint makes the problem non-convex</a:t>
            </a: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143372" y="2249988"/>
            <a:ext cx="1148708" cy="339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0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Soft-SVD Imputation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-- sum of singular values of Z--is convex in Z, which is called as  “nuclear norm” of Z.</a:t>
            </a:r>
          </a:p>
          <a:p>
            <a:r>
              <a:rPr lang="en-US" altLang="zh-CN" dirty="0" smtClean="0"/>
              <a:t>           </a:t>
            </a:r>
            <a:r>
              <a:rPr lang="en-US" altLang="zh-CN" dirty="0" smtClean="0">
                <a:solidFill>
                  <a:srgbClr val="CC3300"/>
                </a:solidFill>
              </a:rPr>
              <a:t>tightest convex relaxation </a:t>
            </a:r>
            <a:r>
              <a:rPr lang="en-US" altLang="zh-CN" dirty="0" smtClean="0"/>
              <a:t>of rank (Z)</a:t>
            </a:r>
            <a:endParaRPr lang="zh-CN" altLang="en-US" dirty="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331198"/>
              </p:ext>
            </p:extLst>
          </p:nvPr>
        </p:nvGraphicFramePr>
        <p:xfrm>
          <a:off x="971600" y="1628800"/>
          <a:ext cx="2143141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82" name="Equation" r:id="rId3" imgW="952200" imgH="253800" progId="">
                  <p:embed/>
                </p:oleObj>
              </mc:Choice>
              <mc:Fallback>
                <p:oleObj name="Equation" r:id="rId3" imgW="952200" imgH="253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628800"/>
                        <a:ext cx="2143141" cy="571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726661"/>
              </p:ext>
            </p:extLst>
          </p:nvPr>
        </p:nvGraphicFramePr>
        <p:xfrm>
          <a:off x="899592" y="3154674"/>
          <a:ext cx="747562" cy="57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83" name="Equation" r:id="rId5" imgW="266400" imgH="241200" progId="">
                  <p:embed/>
                </p:oleObj>
              </mc:Choice>
              <mc:Fallback>
                <p:oleObj name="Equation" r:id="rId5" imgW="266400" imgH="24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154674"/>
                        <a:ext cx="747562" cy="571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圆角矩形 12"/>
          <p:cNvSpPr/>
          <p:nvPr/>
        </p:nvSpPr>
        <p:spPr bwMode="auto">
          <a:xfrm>
            <a:off x="6396844" y="4099329"/>
            <a:ext cx="2714612" cy="22145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X:  data matrix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b="0" dirty="0" smtClean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denotes the observed data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Z: the approximation of X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b="0" dirty="0" smtClean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5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774302"/>
              </p:ext>
            </p:extLst>
          </p:nvPr>
        </p:nvGraphicFramePr>
        <p:xfrm>
          <a:off x="6516974" y="4509120"/>
          <a:ext cx="2474352" cy="42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84" name="Equation" r:id="rId7" imgW="1205977" imgH="215806" progId="">
                  <p:embed/>
                </p:oleObj>
              </mc:Choice>
              <mc:Fallback>
                <p:oleObj name="Equation" r:id="rId7" imgW="1205977" imgH="21580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974" y="4509120"/>
                        <a:ext cx="2474352" cy="4286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下箭头 3"/>
          <p:cNvSpPr/>
          <p:nvPr/>
        </p:nvSpPr>
        <p:spPr>
          <a:xfrm>
            <a:off x="3738203" y="3814153"/>
            <a:ext cx="430338" cy="570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104455"/>
              </p:ext>
            </p:extLst>
          </p:nvPr>
        </p:nvGraphicFramePr>
        <p:xfrm>
          <a:off x="1214078" y="4473986"/>
          <a:ext cx="5048250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85" name="Formula" r:id="rId9" imgW="2089440" imgH="605880" progId="Equation.Ribbit">
                  <p:embed/>
                </p:oleObj>
              </mc:Choice>
              <mc:Fallback>
                <p:oleObj name="Formula" r:id="rId9" imgW="2089440" imgH="605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078" y="4473986"/>
                        <a:ext cx="5048250" cy="146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22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Variance and Covariance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Variance of the multivariate variable (commonly referred to as covariance)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For simplicity, we simply note as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979712" y="2924944"/>
          <a:ext cx="49371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8" name="Formula" r:id="rId3" imgW="2490480" imgH="210960" progId="Equation.Ribbit">
                  <p:embed/>
                </p:oleObj>
              </mc:Choice>
              <mc:Fallback>
                <p:oleObj name="Formula" r:id="rId3" imgW="2490480" imgH="2109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924944"/>
                        <a:ext cx="4937125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865313" y="4814888"/>
          <a:ext cx="51673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9" name="Formula" r:id="rId5" imgW="2606040" imgH="194400" progId="Equation.Ribbit">
                  <p:embed/>
                </p:oleObj>
              </mc:Choice>
              <mc:Fallback>
                <p:oleObj name="Formula" r:id="rId5" imgW="2606040" imgH="19440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313" y="4814888"/>
                        <a:ext cx="5167312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Solve the Optimization 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This optimization problem can be reformulated to Lagrange form: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Define an orthogonal projection operator P:</a:t>
            </a:r>
          </a:p>
          <a:p>
            <a:endParaRPr lang="zh-CN" altLang="en-US" dirty="0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91680" y="3939275"/>
            <a:ext cx="3789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/>
              <a:t>is a regularization parameter  </a:t>
            </a:r>
            <a:endParaRPr lang="zh-CN" altLang="en-US" sz="2400" b="0" dirty="0"/>
          </a:p>
        </p:txBody>
      </p:sp>
      <p:graphicFrame>
        <p:nvGraphicFramePr>
          <p:cNvPr id="245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481469"/>
              </p:ext>
            </p:extLst>
          </p:nvPr>
        </p:nvGraphicFramePr>
        <p:xfrm>
          <a:off x="2147437" y="5301208"/>
          <a:ext cx="4849125" cy="1143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24" name="Equation" r:id="rId4" imgW="1777680" imgH="419040" progId="">
                  <p:embed/>
                </p:oleObj>
              </mc:Choice>
              <mc:Fallback>
                <p:oleObj name="Equation" r:id="rId4" imgW="1777680" imgH="419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437" y="5301208"/>
                        <a:ext cx="4849125" cy="11430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0978"/>
              </p:ext>
            </p:extLst>
          </p:nvPr>
        </p:nvGraphicFramePr>
        <p:xfrm>
          <a:off x="1489114" y="4014532"/>
          <a:ext cx="16986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25" name="Formula" r:id="rId6" imgW="86400" imgH="157680" progId="Equation.Ribbit">
                  <p:embed/>
                </p:oleObj>
              </mc:Choice>
              <mc:Fallback>
                <p:oleObj name="Formula" r:id="rId6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9114" y="4014532"/>
                        <a:ext cx="169863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097098"/>
              </p:ext>
            </p:extLst>
          </p:nvPr>
        </p:nvGraphicFramePr>
        <p:xfrm>
          <a:off x="1691680" y="2866679"/>
          <a:ext cx="52927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26" name="Formula" r:id="rId8" imgW="2190960" imgH="430560" progId="Equation.Ribbit">
                  <p:embed/>
                </p:oleObj>
              </mc:Choice>
              <mc:Fallback>
                <p:oleObj name="Formula" r:id="rId8" imgW="2190960" imgH="4305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866679"/>
                        <a:ext cx="5292725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131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Solve the Optimization 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Lagrange form can be written in a nice form:</a:t>
            </a:r>
          </a:p>
          <a:p>
            <a:endParaRPr lang="en-US" altLang="zh-CN" dirty="0" smtClean="0"/>
          </a:p>
          <a:p>
            <a:pPr>
              <a:buNone/>
            </a:pPr>
            <a:endParaRPr lang="en-US" altLang="zh-CN" sz="2400" b="1" dirty="0" smtClean="0"/>
          </a:p>
          <a:p>
            <a:pPr>
              <a:buNone/>
            </a:pPr>
            <a:r>
              <a:rPr lang="en-US" altLang="zh-CN" sz="2400" b="1" dirty="0" smtClean="0"/>
              <a:t>Theorem.  </a:t>
            </a:r>
            <a:r>
              <a:rPr lang="en-US" altLang="zh-CN" sz="2400" dirty="0" smtClean="0"/>
              <a:t>If matrix </a:t>
            </a:r>
            <a:r>
              <a:rPr lang="en-US" altLang="zh-CN" sz="2400" dirty="0" err="1" smtClean="0"/>
              <a:t>W</a:t>
            </a:r>
            <a:r>
              <a:rPr lang="en-US" altLang="zh-CN" sz="2400" baseline="-25000" dirty="0" err="1" smtClean="0"/>
              <a:t>m,n</a:t>
            </a:r>
            <a:r>
              <a:rPr lang="en-US" altLang="zh-CN" sz="2400" dirty="0" smtClean="0"/>
              <a:t> has rank r, then the optimization problem,                                                     </a:t>
            </a:r>
          </a:p>
          <a:p>
            <a:pPr>
              <a:buNone/>
            </a:pP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has solution </a:t>
            </a:r>
            <a:r>
              <a:rPr lang="en-US" altLang="zh-CN" sz="2400" dirty="0" smtClean="0">
                <a:solidFill>
                  <a:srgbClr val="0066FF"/>
                </a:solidFill>
              </a:rPr>
              <a:t>                  </a:t>
            </a:r>
            <a:r>
              <a:rPr lang="en-US" altLang="zh-CN" sz="2400" dirty="0" smtClean="0"/>
              <a:t>, where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8010" y="6391870"/>
            <a:ext cx="68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 err="1" smtClean="0"/>
              <a:t>Mazumder</a:t>
            </a:r>
            <a:r>
              <a:rPr lang="en-US" altLang="zh-CN" sz="2000" b="0" dirty="0" smtClean="0"/>
              <a:t>. R,  2010, the Journal of Machine Learning Research </a:t>
            </a:r>
            <a:endParaRPr lang="zh-CN" altLang="en-US" sz="2000" b="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486427"/>
              </p:ext>
            </p:extLst>
          </p:nvPr>
        </p:nvGraphicFramePr>
        <p:xfrm>
          <a:off x="2341563" y="2730500"/>
          <a:ext cx="448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30" name="Formula" r:id="rId3" imgW="2388960" imgH="330480" progId="Equation.Ribbit">
                  <p:embed/>
                </p:oleObj>
              </mc:Choice>
              <mc:Fallback>
                <p:oleObj name="Formula" r:id="rId3" imgW="2388960" imgH="3304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2730500"/>
                        <a:ext cx="448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05627"/>
              </p:ext>
            </p:extLst>
          </p:nvPr>
        </p:nvGraphicFramePr>
        <p:xfrm>
          <a:off x="2123728" y="5013176"/>
          <a:ext cx="1106810" cy="310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31" name="Formula" r:id="rId5" imgW="740520" imgH="207360" progId="Equation.Ribbit">
                  <p:embed/>
                </p:oleObj>
              </mc:Choice>
              <mc:Fallback>
                <p:oleObj name="Formula" r:id="rId5" imgW="74052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3728" y="5013176"/>
                        <a:ext cx="1106810" cy="310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403068"/>
              </p:ext>
            </p:extLst>
          </p:nvPr>
        </p:nvGraphicFramePr>
        <p:xfrm>
          <a:off x="2873375" y="4351338"/>
          <a:ext cx="2747963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32" name="Formula" r:id="rId7" imgW="1774440" imgH="330480" progId="Equation.Ribbit">
                  <p:embed/>
                </p:oleObj>
              </mc:Choice>
              <mc:Fallback>
                <p:oleObj name="Formula" r:id="rId7" imgW="1774440" imgH="3304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75" y="4351338"/>
                        <a:ext cx="2747963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286750"/>
              </p:ext>
            </p:extLst>
          </p:nvPr>
        </p:nvGraphicFramePr>
        <p:xfrm>
          <a:off x="1187624" y="5445224"/>
          <a:ext cx="73152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33" name="Formula" r:id="rId9" imgW="3689640" imgH="194400" progId="Equation.Ribbit">
                  <p:embed/>
                </p:oleObj>
              </mc:Choice>
              <mc:Fallback>
                <p:oleObj name="Formula" r:id="rId9" imgW="3689640" imgH="194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87624" y="5445224"/>
                        <a:ext cx="731520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104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Solve the Optimization Problem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Updating Z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Parameter </a:t>
            </a:r>
            <a:r>
              <a:rPr lang="en-US" altLang="zh-CN" dirty="0" err="1" smtClean="0"/>
              <a:t>tunning</a:t>
            </a:r>
            <a:r>
              <a:rPr lang="en-US" altLang="zh-CN" dirty="0" smtClean="0"/>
              <a:t>:     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 bwMode="auto">
          <a:xfrm rot="10800000">
            <a:off x="3098782" y="1928802"/>
            <a:ext cx="64294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14810" y="1571612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/>
              <a:t>With an arbitrary initialization we start the iteration until convergence</a:t>
            </a:r>
            <a:endParaRPr lang="zh-CN" altLang="en-US" b="0" dirty="0"/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1214414" y="3571876"/>
          <a:ext cx="454968" cy="35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98" name="Equation" r:id="rId3" imgW="152280" imgH="139680" progId="">
                  <p:embed/>
                </p:oleObj>
              </mc:Choice>
              <mc:Fallback>
                <p:oleObj name="Equation" r:id="rId3" imgW="152280" imgH="139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3571876"/>
                        <a:ext cx="454968" cy="357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2857488" y="3500438"/>
          <a:ext cx="571504" cy="476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99" name="Equation" r:id="rId5" imgW="177480" imgH="190440" progId="">
                  <p:embed/>
                </p:oleObj>
              </mc:Choice>
              <mc:Fallback>
                <p:oleObj name="Equation" r:id="rId5" imgW="177480" imgH="190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488" y="3500438"/>
                        <a:ext cx="571504" cy="476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 bwMode="auto">
          <a:xfrm>
            <a:off x="1785918" y="3714752"/>
            <a:ext cx="78581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000100" y="3929066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 smtClean="0">
                <a:solidFill>
                  <a:srgbClr val="FF0000"/>
                </a:solidFill>
              </a:rPr>
              <a:t>Add artificial deletions</a:t>
            </a:r>
            <a:endParaRPr lang="zh-CN" altLang="en-US" sz="2000" b="0" dirty="0">
              <a:solidFill>
                <a:srgbClr val="FF0000"/>
              </a:solidFill>
            </a:endParaRPr>
          </a:p>
        </p:txBody>
      </p:sp>
      <p:graphicFrame>
        <p:nvGraphicFramePr>
          <p:cNvPr id="28679" name="Object 7"/>
          <p:cNvGraphicFramePr>
            <a:graphicFrameLocks noChangeAspect="1"/>
          </p:cNvGraphicFramePr>
          <p:nvPr/>
        </p:nvGraphicFramePr>
        <p:xfrm>
          <a:off x="1000100" y="4500570"/>
          <a:ext cx="7500990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00" name="Equation" r:id="rId7" imgW="2857320" imgH="190440" progId="">
                  <p:embed/>
                </p:oleObj>
              </mc:Choice>
              <mc:Fallback>
                <p:oleObj name="Equation" r:id="rId7" imgW="2857320" imgH="190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4500570"/>
                        <a:ext cx="7500990" cy="500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9"/>
          <p:cNvGraphicFramePr>
            <a:graphicFrameLocks noChangeAspect="1"/>
          </p:cNvGraphicFramePr>
          <p:nvPr/>
        </p:nvGraphicFramePr>
        <p:xfrm>
          <a:off x="928662" y="5143512"/>
          <a:ext cx="5438218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01" name="Equation" r:id="rId9" imgW="2209680" imgH="203040" progId="">
                  <p:embed/>
                </p:oleObj>
              </mc:Choice>
              <mc:Fallback>
                <p:oleObj name="Equation" r:id="rId9" imgW="220968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5143512"/>
                        <a:ext cx="5438218" cy="500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12"/>
          <p:cNvGraphicFramePr>
            <a:graphicFrameLocks noChangeAspect="1"/>
          </p:cNvGraphicFramePr>
          <p:nvPr/>
        </p:nvGraphicFramePr>
        <p:xfrm>
          <a:off x="928662" y="5715016"/>
          <a:ext cx="4357718" cy="562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02" name="Equation" r:id="rId11" imgW="1574640" imgH="203040" progId="">
                  <p:embed/>
                </p:oleObj>
              </mc:Choice>
              <mc:Fallback>
                <p:oleObj name="Equation" r:id="rId11" imgW="157464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5715016"/>
                        <a:ext cx="4357718" cy="5622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643438" y="3500438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/>
              <a:t>Set </a:t>
            </a:r>
            <a:r>
              <a:rPr lang="en-US" altLang="zh-CN" b="0" i="1" dirty="0" smtClean="0"/>
              <a:t>rank</a:t>
            </a:r>
            <a:r>
              <a:rPr lang="en-US" altLang="zh-CN" b="0" dirty="0" smtClean="0"/>
              <a:t>(Z)=min(</a:t>
            </a:r>
            <a:r>
              <a:rPr lang="en-US" altLang="zh-CN" b="0" dirty="0" err="1" smtClean="0"/>
              <a:t>m,n</a:t>
            </a:r>
            <a:r>
              <a:rPr lang="en-US" altLang="zh-CN" b="0" dirty="0" smtClean="0"/>
              <a:t>)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0486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3744415"/>
          </a:xfrm>
        </p:spPr>
        <p:txBody>
          <a:bodyPr/>
          <a:lstStyle/>
          <a:p>
            <a:r>
              <a:rPr lang="en-US" altLang="zh-CN" dirty="0" smtClean="0"/>
              <a:t>Part </a:t>
            </a:r>
            <a:r>
              <a:rPr lang="en-US" altLang="zh-CN" dirty="0" smtClean="0"/>
              <a:t>III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Nonnegative Matrix Factorization</a:t>
            </a:r>
            <a:br>
              <a:rPr lang="en-US" altLang="zh-CN" dirty="0" smtClean="0"/>
            </a:br>
            <a:r>
              <a:rPr lang="en-US" altLang="zh-CN" dirty="0" smtClean="0"/>
              <a:t>(NMF)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13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Analysis</a:t>
            </a:r>
            <a:endParaRPr lang="en-CA" altLang="zh-CN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Put m images (with n pixels) together, we have a </a:t>
            </a:r>
            <a:r>
              <a:rPr lang="en-US" altLang="zh-CN" dirty="0" err="1" smtClean="0"/>
              <a:t>nxm</a:t>
            </a:r>
            <a:r>
              <a:rPr lang="en-US" altLang="zh-CN" dirty="0" smtClean="0"/>
              <a:t> matrix.</a:t>
            </a:r>
            <a:endParaRPr lang="en-CA" altLang="zh-CN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3" y="2924944"/>
            <a:ext cx="8312150" cy="35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530834"/>
              </p:ext>
            </p:extLst>
          </p:nvPr>
        </p:nvGraphicFramePr>
        <p:xfrm>
          <a:off x="383430" y="1872456"/>
          <a:ext cx="3235277" cy="254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74" name="Bitmap Image" r:id="rId4" imgW="5723810" imgH="4495238" progId="Paint.Picture">
                  <p:embed/>
                </p:oleObj>
              </mc:Choice>
              <mc:Fallback>
                <p:oleObj name="Bitmap Image" r:id="rId4" imgW="5723810" imgH="44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30" y="1872456"/>
                        <a:ext cx="3235277" cy="2541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179763" y="4478330"/>
            <a:ext cx="990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2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560  X 1965 </a:t>
            </a:r>
            <a:endParaRPr lang="en-US" altLang="zh-CN" sz="12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eaLnBrk="0" hangingPunct="0"/>
            <a:endParaRPr lang="en-US" altLang="zh-CN" sz="2400" dirty="0">
              <a:latin typeface="Times New Roman" pitchFamily="18" charset="0"/>
              <a:ea typeface="宋体" charset="-122"/>
            </a:endParaRPr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843177"/>
              </p:ext>
            </p:extLst>
          </p:nvPr>
        </p:nvGraphicFramePr>
        <p:xfrm>
          <a:off x="4779963" y="1931020"/>
          <a:ext cx="2286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75" name="Bitmap Image" r:id="rId6" imgW="5761905" imgH="4563112" progId="Paint.Picture">
                  <p:embed/>
                </p:oleObj>
              </mc:Choice>
              <mc:Fallback>
                <p:oleObj name="Bitmap Image" r:id="rId6" imgW="5761905" imgH="456311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963" y="1931020"/>
                        <a:ext cx="2286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5563" y="391222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200" b="1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endParaRPr lang="en-US" altLang="zh-CN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5160963" y="3609008"/>
            <a:ext cx="7191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b="1">
                <a:latin typeface="Times New Roman" pitchFamily="18" charset="0"/>
                <a:ea typeface="宋体" charset="-122"/>
                <a:cs typeface="Times New Roman" pitchFamily="18" charset="0"/>
              </a:rPr>
              <a:t>560 by  2</a:t>
            </a:r>
          </a:p>
        </p:txBody>
      </p:sp>
      <p:graphicFrame>
        <p:nvGraphicFramePr>
          <p:cNvPr id="8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38899"/>
              </p:ext>
            </p:extLst>
          </p:nvPr>
        </p:nvGraphicFramePr>
        <p:xfrm>
          <a:off x="6380163" y="2616820"/>
          <a:ext cx="1295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76" name="Bitmap Image" r:id="rId8" imgW="5772956" imgH="4571429" progId="Paint.Picture">
                  <p:embed/>
                </p:oleObj>
              </mc:Choice>
              <mc:Fallback>
                <p:oleObj name="Bitmap Image" r:id="rId8" imgW="5772956" imgH="457142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163" y="2616820"/>
                        <a:ext cx="12954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7751763" y="2997820"/>
            <a:ext cx="755650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b="1">
                <a:latin typeface="Times New Roman" pitchFamily="18" charset="0"/>
                <a:ea typeface="宋体" charset="-122"/>
                <a:cs typeface="Times New Roman" pitchFamily="18" charset="0"/>
              </a:rPr>
              <a:t>2 by 1965</a:t>
            </a:r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 flipH="1">
            <a:off x="1300163" y="4385693"/>
            <a:ext cx="2494" cy="10155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1548256" y="6355578"/>
            <a:ext cx="6826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20 by 28</a:t>
            </a:r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2876097" y="395032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3255963" y="5923583"/>
            <a:ext cx="72548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200" b="1">
                <a:latin typeface="Times New Roman" pitchFamily="18" charset="0"/>
                <a:ea typeface="宋体" charset="-122"/>
                <a:cs typeface="Times New Roman" pitchFamily="18" charset="0"/>
              </a:rPr>
              <a:t>20 by 28</a:t>
            </a:r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>
            <a:off x="4932363" y="3759820"/>
            <a:ext cx="304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flipH="1">
            <a:off x="4322763" y="3759820"/>
            <a:ext cx="533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207" name="Group 15"/>
          <p:cNvGrpSpPr>
            <a:grpSpLocks/>
          </p:cNvGrpSpPr>
          <p:nvPr/>
        </p:nvGrpSpPr>
        <p:grpSpPr bwMode="auto">
          <a:xfrm>
            <a:off x="6608763" y="5360020"/>
            <a:ext cx="609600" cy="533400"/>
            <a:chOff x="-2" y="-2"/>
            <a:chExt cx="352" cy="964"/>
          </a:xfrm>
        </p:grpSpPr>
        <p:grpSp>
          <p:nvGrpSpPr>
            <p:cNvPr id="8208" name="Group 16"/>
            <p:cNvGrpSpPr>
              <a:grpSpLocks/>
            </p:cNvGrpSpPr>
            <p:nvPr/>
          </p:nvGrpSpPr>
          <p:grpSpPr bwMode="auto">
            <a:xfrm>
              <a:off x="0" y="0"/>
              <a:ext cx="348" cy="960"/>
              <a:chOff x="0" y="0"/>
              <a:chExt cx="348" cy="960"/>
            </a:xfrm>
          </p:grpSpPr>
          <p:grpSp>
            <p:nvGrpSpPr>
              <p:cNvPr id="8209" name="Group 17"/>
              <p:cNvGrpSpPr>
                <a:grpSpLocks/>
              </p:cNvGrpSpPr>
              <p:nvPr/>
            </p:nvGrpSpPr>
            <p:grpSpPr bwMode="auto">
              <a:xfrm>
                <a:off x="0" y="0"/>
                <a:ext cx="348" cy="480"/>
                <a:chOff x="0" y="0"/>
                <a:chExt cx="348" cy="480"/>
              </a:xfrm>
            </p:grpSpPr>
            <p:sp>
              <p:nvSpPr>
                <p:cNvPr id="821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26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zh-CN" sz="1000">
                      <a:latin typeface="Times New Roman" pitchFamily="18" charset="0"/>
                      <a:ea typeface="宋体" charset="-122"/>
                      <a:cs typeface="Times New Roman" pitchFamily="18" charset="0"/>
                    </a:rPr>
                    <a:t>-2.19</a:t>
                  </a:r>
                  <a:endParaRPr lang="en-US" altLang="zh-CN" sz="1200">
                    <a:latin typeface="Times New Roman" pitchFamily="18" charset="0"/>
                    <a:ea typeface="宋体" charset="-122"/>
                    <a:cs typeface="Times New Roman" pitchFamily="18" charset="0"/>
                  </a:endParaRPr>
                </a:p>
                <a:p>
                  <a:pPr eaLnBrk="0" hangingPunct="0"/>
                  <a:endParaRPr lang="en-US" altLang="zh-CN" sz="240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8211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48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212" name="Group 20"/>
              <p:cNvGrpSpPr>
                <a:grpSpLocks/>
              </p:cNvGrpSpPr>
              <p:nvPr/>
            </p:nvGrpSpPr>
            <p:grpSpPr bwMode="auto">
              <a:xfrm>
                <a:off x="0" y="480"/>
                <a:ext cx="348" cy="480"/>
                <a:chOff x="0" y="480"/>
                <a:chExt cx="348" cy="480"/>
              </a:xfrm>
            </p:grpSpPr>
            <p:sp>
              <p:nvSpPr>
                <p:cNvPr id="8213" name="Rectangle 21"/>
                <p:cNvSpPr>
                  <a:spLocks noChangeArrowheads="1"/>
                </p:cNvSpPr>
                <p:nvPr/>
              </p:nvSpPr>
              <p:spPr bwMode="auto">
                <a:xfrm>
                  <a:off x="43" y="480"/>
                  <a:ext cx="26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zh-CN" sz="1000">
                      <a:latin typeface="Times New Roman" pitchFamily="18" charset="0"/>
                      <a:ea typeface="宋体" charset="-122"/>
                      <a:cs typeface="Times New Roman" pitchFamily="18" charset="0"/>
                    </a:rPr>
                    <a:t>-0.02</a:t>
                  </a:r>
                  <a:endParaRPr lang="en-US" altLang="zh-CN" sz="1200">
                    <a:latin typeface="Times New Roman" pitchFamily="18" charset="0"/>
                    <a:ea typeface="宋体" charset="-122"/>
                    <a:cs typeface="Times New Roman" pitchFamily="18" charset="0"/>
                  </a:endParaRPr>
                </a:p>
                <a:p>
                  <a:pPr eaLnBrk="0" hangingPunct="0"/>
                  <a:endParaRPr lang="en-US" altLang="zh-CN" sz="240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8214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480"/>
                  <a:ext cx="348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215" name="Rectangle 23"/>
            <p:cNvSpPr>
              <a:spLocks noChangeArrowheads="1"/>
            </p:cNvSpPr>
            <p:nvPr/>
          </p:nvSpPr>
          <p:spPr bwMode="auto">
            <a:xfrm>
              <a:off x="-2" y="-2"/>
              <a:ext cx="352" cy="964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16" name="Group 24"/>
          <p:cNvGrpSpPr>
            <a:grpSpLocks/>
          </p:cNvGrpSpPr>
          <p:nvPr/>
        </p:nvGrpSpPr>
        <p:grpSpPr bwMode="auto">
          <a:xfrm>
            <a:off x="7599363" y="5360020"/>
            <a:ext cx="609600" cy="533400"/>
            <a:chOff x="-2" y="-2"/>
            <a:chExt cx="352" cy="964"/>
          </a:xfrm>
        </p:grpSpPr>
        <p:grpSp>
          <p:nvGrpSpPr>
            <p:cNvPr id="8217" name="Group 25"/>
            <p:cNvGrpSpPr>
              <a:grpSpLocks/>
            </p:cNvGrpSpPr>
            <p:nvPr/>
          </p:nvGrpSpPr>
          <p:grpSpPr bwMode="auto">
            <a:xfrm>
              <a:off x="0" y="0"/>
              <a:ext cx="348" cy="960"/>
              <a:chOff x="0" y="0"/>
              <a:chExt cx="348" cy="960"/>
            </a:xfrm>
          </p:grpSpPr>
          <p:grpSp>
            <p:nvGrpSpPr>
              <p:cNvPr id="8218" name="Group 26"/>
              <p:cNvGrpSpPr>
                <a:grpSpLocks/>
              </p:cNvGrpSpPr>
              <p:nvPr/>
            </p:nvGrpSpPr>
            <p:grpSpPr bwMode="auto">
              <a:xfrm>
                <a:off x="0" y="0"/>
                <a:ext cx="348" cy="480"/>
                <a:chOff x="0" y="0"/>
                <a:chExt cx="348" cy="480"/>
              </a:xfrm>
            </p:grpSpPr>
            <p:sp>
              <p:nvSpPr>
                <p:cNvPr id="8219" name="Rectangle 27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26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zh-CN" sz="1000">
                      <a:latin typeface="Times New Roman" pitchFamily="18" charset="0"/>
                      <a:ea typeface="宋体" charset="-122"/>
                      <a:cs typeface="Times New Roman" pitchFamily="18" charset="0"/>
                    </a:rPr>
                    <a:t>-3.19</a:t>
                  </a:r>
                  <a:endParaRPr lang="en-US" altLang="zh-CN" sz="1200">
                    <a:latin typeface="Times New Roman" pitchFamily="18" charset="0"/>
                    <a:ea typeface="宋体" charset="-122"/>
                    <a:cs typeface="Times New Roman" pitchFamily="18" charset="0"/>
                  </a:endParaRPr>
                </a:p>
                <a:p>
                  <a:pPr eaLnBrk="0" hangingPunct="0"/>
                  <a:endParaRPr lang="en-US" altLang="zh-CN" sz="240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8220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48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221" name="Group 29"/>
              <p:cNvGrpSpPr>
                <a:grpSpLocks/>
              </p:cNvGrpSpPr>
              <p:nvPr/>
            </p:nvGrpSpPr>
            <p:grpSpPr bwMode="auto">
              <a:xfrm>
                <a:off x="0" y="480"/>
                <a:ext cx="348" cy="480"/>
                <a:chOff x="0" y="480"/>
                <a:chExt cx="348" cy="480"/>
              </a:xfrm>
            </p:grpSpPr>
            <p:sp>
              <p:nvSpPr>
                <p:cNvPr id="8222" name="Rectangle 30"/>
                <p:cNvSpPr>
                  <a:spLocks noChangeArrowheads="1"/>
                </p:cNvSpPr>
                <p:nvPr/>
              </p:nvSpPr>
              <p:spPr bwMode="auto">
                <a:xfrm>
                  <a:off x="43" y="480"/>
                  <a:ext cx="26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 altLang="zh-CN" sz="1000">
                      <a:latin typeface="Times New Roman" pitchFamily="18" charset="0"/>
                      <a:ea typeface="宋体" charset="-122"/>
                      <a:cs typeface="Times New Roman" pitchFamily="18" charset="0"/>
                    </a:rPr>
                    <a:t>1.02</a:t>
                  </a:r>
                  <a:endParaRPr lang="en-US" altLang="zh-CN" sz="1200">
                    <a:latin typeface="Times New Roman" pitchFamily="18" charset="0"/>
                    <a:ea typeface="宋体" charset="-122"/>
                    <a:cs typeface="Times New Roman" pitchFamily="18" charset="0"/>
                  </a:endParaRPr>
                </a:p>
                <a:p>
                  <a:pPr eaLnBrk="0" hangingPunct="0"/>
                  <a:endParaRPr lang="en-US" altLang="zh-CN" sz="2400">
                    <a:latin typeface="Times New Roman" pitchFamily="18" charset="0"/>
                    <a:ea typeface="宋体" charset="-122"/>
                  </a:endParaRPr>
                </a:p>
              </p:txBody>
            </p:sp>
            <p:sp>
              <p:nvSpPr>
                <p:cNvPr id="8223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480"/>
                  <a:ext cx="348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224" name="Rectangle 32"/>
            <p:cNvSpPr>
              <a:spLocks noChangeArrowheads="1"/>
            </p:cNvSpPr>
            <p:nvPr/>
          </p:nvSpPr>
          <p:spPr bwMode="auto">
            <a:xfrm>
              <a:off x="-2" y="-2"/>
              <a:ext cx="352" cy="964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25" name="Line 33"/>
          <p:cNvSpPr>
            <a:spLocks noChangeShapeType="1"/>
          </p:cNvSpPr>
          <p:nvPr/>
        </p:nvSpPr>
        <p:spPr bwMode="auto">
          <a:xfrm>
            <a:off x="6761163" y="292162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6" name="Line 34"/>
          <p:cNvSpPr>
            <a:spLocks noChangeShapeType="1"/>
          </p:cNvSpPr>
          <p:nvPr/>
        </p:nvSpPr>
        <p:spPr bwMode="auto">
          <a:xfrm>
            <a:off x="7370763" y="2921620"/>
            <a:ext cx="5334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22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971496"/>
              </p:ext>
            </p:extLst>
          </p:nvPr>
        </p:nvGraphicFramePr>
        <p:xfrm>
          <a:off x="3865563" y="2616820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77" name="Equation" r:id="rId10" imgW="126720" imgH="126720" progId="Equation.3">
                  <p:embed/>
                </p:oleObj>
              </mc:Choice>
              <mc:Fallback>
                <p:oleObj name="Equation" r:id="rId10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563" y="2616820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701354"/>
              </p:ext>
            </p:extLst>
          </p:nvPr>
        </p:nvGraphicFramePr>
        <p:xfrm>
          <a:off x="5618163" y="2693020"/>
          <a:ext cx="2746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78" name="Equation" r:id="rId12" imgW="114120" imgH="126720" progId="Equation.3">
                  <p:embed/>
                </p:oleObj>
              </mc:Choice>
              <mc:Fallback>
                <p:oleObj name="Equation" r:id="rId1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3" y="2693020"/>
                        <a:ext cx="2746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9" name="Rectangle 37"/>
          <p:cNvSpPr>
            <a:spLocks noChangeArrowheads="1"/>
          </p:cNvSpPr>
          <p:nvPr/>
        </p:nvSpPr>
        <p:spPr bwMode="auto">
          <a:xfrm>
            <a:off x="8132763" y="5893420"/>
            <a:ext cx="5730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b="1">
                <a:latin typeface="Times New Roman" pitchFamily="18" charset="0"/>
                <a:ea typeface="宋体" charset="-122"/>
                <a:cs typeface="Times New Roman" pitchFamily="18" charset="0"/>
              </a:rPr>
              <a:t>2 by 1</a:t>
            </a:r>
          </a:p>
        </p:txBody>
      </p:sp>
      <p:sp>
        <p:nvSpPr>
          <p:cNvPr id="8230" name="Rectangle 38"/>
          <p:cNvSpPr>
            <a:spLocks noChangeArrowheads="1"/>
          </p:cNvSpPr>
          <p:nvPr/>
        </p:nvSpPr>
        <p:spPr bwMode="auto">
          <a:xfrm>
            <a:off x="7142163" y="5893420"/>
            <a:ext cx="5730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b="1">
                <a:latin typeface="Times New Roman" pitchFamily="18" charset="0"/>
                <a:ea typeface="宋体" charset="-122"/>
                <a:cs typeface="Times New Roman" pitchFamily="18" charset="0"/>
              </a:rPr>
              <a:t>2 by 1</a:t>
            </a:r>
          </a:p>
        </p:txBody>
      </p:sp>
      <p:pic>
        <p:nvPicPr>
          <p:cNvPr id="8231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4" y="5474320"/>
            <a:ext cx="61753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2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6" y="5456738"/>
            <a:ext cx="604837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3" name="Picture 4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3" y="5283820"/>
            <a:ext cx="665163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6" y="5283820"/>
            <a:ext cx="646112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SVD Decomposition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5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Nonnegative Matrix Factorization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对于非负矩阵</a:t>
            </a:r>
            <a:r>
              <a:rPr lang="en-US" altLang="zh-CN" dirty="0" smtClean="0"/>
              <a:t>A, </a:t>
            </a:r>
            <a:r>
              <a:rPr lang="zh-CN" altLang="en-US" dirty="0" smtClean="0"/>
              <a:t>考虑下面的分解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926181"/>
              </p:ext>
            </p:extLst>
          </p:nvPr>
        </p:nvGraphicFramePr>
        <p:xfrm>
          <a:off x="2989200" y="2348880"/>
          <a:ext cx="29495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12" name="Formula" r:id="rId3" imgW="1488600" imgH="386280" progId="Equation.Ribbit">
                  <p:embed/>
                </p:oleObj>
              </mc:Choice>
              <mc:Fallback>
                <p:oleObj name="Formula" r:id="rId3" imgW="1488600" imgH="386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9200" y="2348880"/>
                        <a:ext cx="2949575" cy="766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0" y="3501008"/>
            <a:ext cx="49434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624013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Lee, D.D. and </a:t>
            </a:r>
            <a:r>
              <a:rPr lang="en-US" altLang="zh-CN" dirty="0" err="1" smtClean="0"/>
              <a:t>Seung</a:t>
            </a:r>
            <a:r>
              <a:rPr lang="en-US" altLang="zh-CN" dirty="0" smtClean="0"/>
              <a:t> H.S.  </a:t>
            </a:r>
            <a:r>
              <a:rPr lang="en-US" altLang="zh-CN" dirty="0"/>
              <a:t>Learning the parts of objects </a:t>
            </a:r>
            <a:r>
              <a:rPr lang="en-US" altLang="zh-CN" dirty="0" smtClean="0"/>
              <a:t>by non-negative </a:t>
            </a:r>
            <a:r>
              <a:rPr lang="en-US" altLang="zh-CN" dirty="0"/>
              <a:t>matrix </a:t>
            </a:r>
            <a:r>
              <a:rPr lang="en-US" altLang="zh-CN" dirty="0" smtClean="0"/>
              <a:t>factorization. Nature 401, 788-791, 1999.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3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Non-negative?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SVD, PCA, and VQ (Vector Quantification), entries of W and H with both have positive and negative signs</a:t>
            </a:r>
          </a:p>
          <a:p>
            <a:r>
              <a:rPr lang="en-US" altLang="zh-CN" dirty="0" smtClean="0"/>
              <a:t>No obvious statistical interpretation for negative entries.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62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Interpretation of NMF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W</a:t>
            </a:r>
            <a:r>
              <a:rPr lang="en-US" altLang="zh-CN" baseline="-25000" dirty="0" err="1" smtClean="0"/>
              <a:t>nxk</a:t>
            </a:r>
            <a:r>
              <a:rPr lang="en-US" altLang="zh-CN" dirty="0" smtClean="0"/>
              <a:t>: k basis images (“</a:t>
            </a:r>
            <a:r>
              <a:rPr lang="en-US" altLang="zh-CN" dirty="0" err="1" smtClean="0"/>
              <a:t>metagene</a:t>
            </a:r>
            <a:r>
              <a:rPr lang="en-US" altLang="zh-CN" dirty="0" smtClean="0"/>
              <a:t>” for gene expression data)</a:t>
            </a:r>
          </a:p>
          <a:p>
            <a:r>
              <a:rPr lang="en-US" altLang="zh-CN" dirty="0" smtClean="0"/>
              <a:t>The basis images correspond to the “parts” of images.</a:t>
            </a:r>
          </a:p>
          <a:p>
            <a:r>
              <a:rPr lang="en-US" altLang="zh-CN" dirty="0" err="1" smtClean="0"/>
              <a:t>H</a:t>
            </a:r>
            <a:r>
              <a:rPr lang="en-US" altLang="zh-CN" baseline="-25000" dirty="0" err="1" smtClean="0"/>
              <a:t>kxm</a:t>
            </a:r>
            <a:r>
              <a:rPr lang="en-US" altLang="zh-CN" dirty="0" smtClean="0"/>
              <a:t>: Coefficients of “parts” for all images.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Nonnegative rank considered in the mathematics literature starting from 1983 (Gregory and Pullman) or perhaps earlier.</a:t>
            </a:r>
          </a:p>
          <a:p>
            <a:r>
              <a:rPr lang="en-US" altLang="zh-CN" dirty="0" smtClean="0"/>
              <a:t>Given 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mxn</a:t>
            </a:r>
            <a:r>
              <a:rPr lang="en-US" altLang="zh-CN" dirty="0" smtClean="0"/>
              <a:t>, find </a:t>
            </a:r>
            <a:r>
              <a:rPr lang="en-US" altLang="zh-CN" dirty="0" err="1" smtClean="0"/>
              <a:t>W</a:t>
            </a:r>
            <a:r>
              <a:rPr lang="en-US" altLang="zh-CN" baseline="-25000" dirty="0" err="1" smtClean="0"/>
              <a:t>mxs</a:t>
            </a:r>
            <a:r>
              <a:rPr lang="en-US" altLang="zh-CN" dirty="0" err="1" smtClean="0"/>
              <a:t>,H</a:t>
            </a:r>
            <a:r>
              <a:rPr lang="en-US" altLang="zh-CN" baseline="-25000" dirty="0" err="1" smtClean="0"/>
              <a:t>nxs</a:t>
            </a:r>
            <a:r>
              <a:rPr lang="en-US" altLang="zh-CN" dirty="0" smtClean="0"/>
              <a:t>, such that A=WH and s is minimal </a:t>
            </a:r>
            <a:endParaRPr lang="en-US" altLang="zh-CN" dirty="0"/>
          </a:p>
          <a:p>
            <a:r>
              <a:rPr lang="en-US" altLang="zh-CN" dirty="0" smtClean="0"/>
              <a:t>Survey of applications  and some interesting results about nonnegative rank due to Cohen and </a:t>
            </a:r>
            <a:r>
              <a:rPr lang="en-US" altLang="zh-CN" dirty="0" err="1" smtClean="0"/>
              <a:t>Rothblum</a:t>
            </a:r>
            <a:r>
              <a:rPr lang="en-US" altLang="zh-CN" dirty="0" smtClean="0"/>
              <a:t> (1993)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943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3640</TotalTime>
  <Words>3694</Words>
  <Application>Microsoft Office PowerPoint</Application>
  <PresentationFormat>全屏显示(4:3)</PresentationFormat>
  <Paragraphs>610</Paragraphs>
  <Slides>135</Slides>
  <Notes>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135</vt:i4>
      </vt:variant>
    </vt:vector>
  </HeadingPairs>
  <TitlesOfParts>
    <vt:vector size="140" baseType="lpstr">
      <vt:lpstr>Office 主题</vt:lpstr>
      <vt:lpstr>Formula</vt:lpstr>
      <vt:lpstr>Equation</vt:lpstr>
      <vt:lpstr>Bitmap Image</vt:lpstr>
      <vt:lpstr>Aurora Equation</vt:lpstr>
      <vt:lpstr>第9章: Dimension Reduction</vt:lpstr>
      <vt:lpstr>Curse of Dimensionality.</vt:lpstr>
      <vt:lpstr>Curse of Dimensionality</vt:lpstr>
      <vt:lpstr>Dimension Reduction</vt:lpstr>
      <vt:lpstr>Part I Principle Component Analysis (PCA)</vt:lpstr>
      <vt:lpstr>Dimension Reduction &amp; PCA</vt:lpstr>
      <vt:lpstr>Variance and Covariance</vt:lpstr>
      <vt:lpstr>Multivariate Random Variable</vt:lpstr>
      <vt:lpstr>Variance and Covariance</vt:lpstr>
      <vt:lpstr>Projection to 1D</vt:lpstr>
      <vt:lpstr>Sample Variance and Covariance</vt:lpstr>
      <vt:lpstr>Principle Components</vt:lpstr>
      <vt:lpstr>Principle Components</vt:lpstr>
      <vt:lpstr>Principal Component</vt:lpstr>
      <vt:lpstr>Matrix Diagonalization</vt:lpstr>
      <vt:lpstr>Using Eigenvectors for Diagonalization </vt:lpstr>
      <vt:lpstr>PowerPoint 演示文稿</vt:lpstr>
      <vt:lpstr>Principle Components</vt:lpstr>
      <vt:lpstr>补充：实对称矩阵理论</vt:lpstr>
      <vt:lpstr>正交矩阵</vt:lpstr>
      <vt:lpstr>实对称矩阵标准化</vt:lpstr>
      <vt:lpstr>定理证明思路</vt:lpstr>
      <vt:lpstr>实对称矩阵对角化方法</vt:lpstr>
      <vt:lpstr>对称化例子</vt:lpstr>
      <vt:lpstr>对称化例子</vt:lpstr>
      <vt:lpstr>Property of Principle Components</vt:lpstr>
      <vt:lpstr>Dimension Reduction</vt:lpstr>
      <vt:lpstr>How Many Components to Be Selected?</vt:lpstr>
      <vt:lpstr>Property of Principle Components</vt:lpstr>
      <vt:lpstr>PCA in R</vt:lpstr>
      <vt:lpstr>Part II Singular Value Decompostion (SVD)</vt:lpstr>
      <vt:lpstr> 奇异值分解(SVD)及其应用</vt:lpstr>
      <vt:lpstr>奇异值分解(SVD)</vt:lpstr>
      <vt:lpstr>奇异值分解(SVD)</vt:lpstr>
      <vt:lpstr>奇异值分解(SVD)</vt:lpstr>
      <vt:lpstr>Rank, Range, and Null space</vt:lpstr>
      <vt:lpstr>Rank, Range, and Null space</vt:lpstr>
      <vt:lpstr>Condition Number</vt:lpstr>
      <vt:lpstr>奇异值分解(SVD)</vt:lpstr>
      <vt:lpstr>奇异值分解(SVD)</vt:lpstr>
      <vt:lpstr>矩阵近似</vt:lpstr>
      <vt:lpstr>SVD举例</vt:lpstr>
      <vt:lpstr>SVD举例</vt:lpstr>
      <vt:lpstr>SVD in R</vt:lpstr>
      <vt:lpstr>SVD vs PCA</vt:lpstr>
      <vt:lpstr>Data Fitting Problem</vt:lpstr>
      <vt:lpstr>Image Processing</vt:lpstr>
      <vt:lpstr>Digital Signal Processing (DSP)</vt:lpstr>
      <vt:lpstr>Applications</vt:lpstr>
      <vt:lpstr>Latent Semantic Indexing (LSI)   by  Singular Value Decomposition</vt:lpstr>
      <vt:lpstr>Information Retrieval</vt:lpstr>
      <vt:lpstr>Motivation for LSI</vt:lpstr>
      <vt:lpstr>How LSI Works?</vt:lpstr>
      <vt:lpstr>LSI Method</vt:lpstr>
      <vt:lpstr>LSI Method</vt:lpstr>
      <vt:lpstr>LSI-Procedure</vt:lpstr>
      <vt:lpstr>Query processing</vt:lpstr>
      <vt:lpstr>Updating</vt:lpstr>
      <vt:lpstr>Folding-In (Documents)</vt:lpstr>
      <vt:lpstr>Folding-In (Terms)</vt:lpstr>
      <vt:lpstr>PowerPoint 演示文稿</vt:lpstr>
      <vt:lpstr>Example</vt:lpstr>
      <vt:lpstr>Mapping Method</vt:lpstr>
      <vt:lpstr>PowerPoint 演示文稿</vt:lpstr>
      <vt:lpstr>Query</vt:lpstr>
      <vt:lpstr>PowerPoint 演示文稿</vt:lpstr>
      <vt:lpstr>Comparison with Lexical Matching</vt:lpstr>
      <vt:lpstr>Gene Expression Data Analysis Using SVD</vt:lpstr>
      <vt:lpstr>PowerPoint 演示文稿</vt:lpstr>
      <vt:lpstr>Left Singular Vector and  Right Singular Vector</vt:lpstr>
      <vt:lpstr>Eigen-vectors</vt:lpstr>
      <vt:lpstr>Dimension Reduction</vt:lpstr>
      <vt:lpstr>PowerPoint 演示文稿</vt:lpstr>
      <vt:lpstr>Synthetic Time Series Data</vt:lpstr>
      <vt:lpstr>Synthetic Data</vt:lpstr>
      <vt:lpstr>PowerPoint 演示文稿</vt:lpstr>
      <vt:lpstr>Scatter Plots</vt:lpstr>
      <vt:lpstr>Scatter Plots</vt:lpstr>
      <vt:lpstr>PowerPoint 演示文稿</vt:lpstr>
      <vt:lpstr>More Applications</vt:lpstr>
      <vt:lpstr>Regularized SVD</vt:lpstr>
      <vt:lpstr>Netflix Prize</vt:lpstr>
      <vt:lpstr>Netflix Prize</vt:lpstr>
      <vt:lpstr>Imputation Strategy</vt:lpstr>
      <vt:lpstr>Previous Methods</vt:lpstr>
      <vt:lpstr>Imputation with Correlation</vt:lpstr>
      <vt:lpstr>Imputation with Correlation</vt:lpstr>
      <vt:lpstr>SVD Imputation</vt:lpstr>
      <vt:lpstr>Soft-SVD Imputation</vt:lpstr>
      <vt:lpstr>Solve the Optimization Problem</vt:lpstr>
      <vt:lpstr>Solve the Optimization Problem</vt:lpstr>
      <vt:lpstr>Solve the Optimization Problem</vt:lpstr>
      <vt:lpstr>Part III  Nonnegative Matrix Factorization (NMF)</vt:lpstr>
      <vt:lpstr>Image Analysis</vt:lpstr>
      <vt:lpstr>SVD Decomposition</vt:lpstr>
      <vt:lpstr>Nonnegative Matrix Factorization</vt:lpstr>
      <vt:lpstr>Why Non-negative?</vt:lpstr>
      <vt:lpstr>Interpretation of NMF</vt:lpstr>
      <vt:lpstr>History</vt:lpstr>
      <vt:lpstr>History</vt:lpstr>
      <vt:lpstr>History</vt:lpstr>
      <vt:lpstr>History</vt:lpstr>
      <vt:lpstr>History (Algorithms)</vt:lpstr>
      <vt:lpstr>History (Algorithms)</vt:lpstr>
      <vt:lpstr>Algorithm (I)</vt:lpstr>
      <vt:lpstr>Algorithm (II)</vt:lpstr>
      <vt:lpstr>Why is Sparsity Important?</vt:lpstr>
      <vt:lpstr>Sparse NMF (I)</vt:lpstr>
      <vt:lpstr>Sparse NMF (II)</vt:lpstr>
      <vt:lpstr>ANLS</vt:lpstr>
      <vt:lpstr>Sparse NMF (II)</vt:lpstr>
      <vt:lpstr>Probabilistic Matrix Factorization (PMF)</vt:lpstr>
      <vt:lpstr>PMF</vt:lpstr>
      <vt:lpstr>PMF</vt:lpstr>
      <vt:lpstr>Applications</vt:lpstr>
      <vt:lpstr>Part IV Multi-dimensional Scaling (MDS)</vt:lpstr>
      <vt:lpstr>Dimension Reduction</vt:lpstr>
      <vt:lpstr>MDS</vt:lpstr>
      <vt:lpstr>Example: Distances between US Cities</vt:lpstr>
      <vt:lpstr>Classical MDS (I)</vt:lpstr>
      <vt:lpstr>Classical MDS (II)</vt:lpstr>
      <vt:lpstr>Classical MDS (III)</vt:lpstr>
      <vt:lpstr>Classical MDS (IV)</vt:lpstr>
      <vt:lpstr>Classical MDS (V)</vt:lpstr>
      <vt:lpstr>Classical MDS (VI)</vt:lpstr>
      <vt:lpstr>Classical MDS (VII)</vt:lpstr>
      <vt:lpstr>Classical MDS (VIII)</vt:lpstr>
      <vt:lpstr>Classical MDS (IX)</vt:lpstr>
      <vt:lpstr>Relation to PCA</vt:lpstr>
      <vt:lpstr>Non-metric MDS</vt:lpstr>
      <vt:lpstr>Non-metric MDS</vt:lpstr>
      <vt:lpstr>Non-metric MDS</vt:lpstr>
      <vt:lpstr>MDS Implementation</vt:lpstr>
      <vt:lpstr>Other Methods</vt:lpstr>
      <vt:lpstr>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9: Dimension Reduction</dc:title>
  <dc:creator>Minghua Deng</dc:creator>
  <cp:lastModifiedBy>Minghua Deng</cp:lastModifiedBy>
  <cp:revision>176</cp:revision>
  <dcterms:created xsi:type="dcterms:W3CDTF">2013-07-12T01:41:29Z</dcterms:created>
  <dcterms:modified xsi:type="dcterms:W3CDTF">2014-06-20T12:29:54Z</dcterms:modified>
</cp:coreProperties>
</file>